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3" r:id="rId6"/>
    <p:sldId id="264" r:id="rId7"/>
    <p:sldId id="265" r:id="rId8"/>
    <p:sldId id="267" r:id="rId9"/>
    <p:sldId id="346" r:id="rId10"/>
    <p:sldId id="270" r:id="rId11"/>
    <p:sldId id="271" r:id="rId12"/>
    <p:sldId id="273" r:id="rId13"/>
    <p:sldId id="274" r:id="rId14"/>
    <p:sldId id="275" r:id="rId15"/>
    <p:sldId id="277" r:id="rId16"/>
    <p:sldId id="278" r:id="rId17"/>
    <p:sldId id="279" r:id="rId18"/>
    <p:sldId id="281" r:id="rId19"/>
    <p:sldId id="283" r:id="rId20"/>
    <p:sldId id="284" r:id="rId21"/>
    <p:sldId id="285" r:id="rId22"/>
    <p:sldId id="286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9" r:id="rId34"/>
    <p:sldId id="300" r:id="rId35"/>
    <p:sldId id="301" r:id="rId36"/>
    <p:sldId id="302" r:id="rId37"/>
    <p:sldId id="304" r:id="rId38"/>
    <p:sldId id="347" r:id="rId39"/>
    <p:sldId id="306" r:id="rId40"/>
    <p:sldId id="307" r:id="rId41"/>
    <p:sldId id="308" r:id="rId42"/>
    <p:sldId id="309" r:id="rId43"/>
    <p:sldId id="311" r:id="rId44"/>
    <p:sldId id="336" r:id="rId45"/>
    <p:sldId id="313" r:id="rId46"/>
    <p:sldId id="314" r:id="rId47"/>
    <p:sldId id="316" r:id="rId48"/>
    <p:sldId id="337" r:id="rId49"/>
    <p:sldId id="338" r:id="rId50"/>
    <p:sldId id="340" r:id="rId51"/>
    <p:sldId id="318" r:id="rId52"/>
    <p:sldId id="342" r:id="rId53"/>
    <p:sldId id="341" r:id="rId54"/>
    <p:sldId id="344" r:id="rId55"/>
    <p:sldId id="320" r:id="rId56"/>
    <p:sldId id="329" r:id="rId57"/>
    <p:sldId id="334" r:id="rId58"/>
    <p:sldId id="345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475" autoAdjust="0"/>
  </p:normalViewPr>
  <p:slideViewPr>
    <p:cSldViewPr>
      <p:cViewPr>
        <p:scale>
          <a:sx n="58" d="100"/>
          <a:sy n="58" d="100"/>
        </p:scale>
        <p:origin x="-60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5604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F3E3-A609-4604-8648-923F1318560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7A9D-97E2-4DC5-BB99-C18F35575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F3E3-A609-4604-8648-923F1318560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7A9D-97E2-4DC5-BB99-C18F35575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F3E3-A609-4604-8648-923F1318560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7A9D-97E2-4DC5-BB99-C18F35575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F3E3-A609-4604-8648-923F1318560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7A9D-97E2-4DC5-BB99-C18F35575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F3E3-A609-4604-8648-923F1318560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7A9D-97E2-4DC5-BB99-C18F35575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F3E3-A609-4604-8648-923F1318560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7A9D-97E2-4DC5-BB99-C18F35575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F3E3-A609-4604-8648-923F1318560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7A9D-97E2-4DC5-BB99-C18F35575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F3E3-A609-4604-8648-923F1318560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7A9D-97E2-4DC5-BB99-C18F35575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F3E3-A609-4604-8648-923F1318560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7A9D-97E2-4DC5-BB99-C18F35575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F3E3-A609-4604-8648-923F1318560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7A9D-97E2-4DC5-BB99-C18F3557572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F3E3-A609-4604-8648-923F1318560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DF7A9D-97E2-4DC5-BB99-C18F3557572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ADF7A9D-97E2-4DC5-BB99-C18F3557572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560F3E3-A609-4604-8648-923F1318560D}" type="datetimeFigureOut">
              <a:rPr lang="en-US" smtClean="0"/>
              <a:t>3/10/2014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057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Applying</a:t>
            </a:r>
            <a:r>
              <a:rPr lang="en-US" sz="3600" baseline="0" dirty="0" smtClean="0"/>
              <a:t> the Strategies of Curriculum Alignment to Degree Programs and Courses:  Assessment Principles for Improved Teaching and Learning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828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Presenter:  Michael A.</a:t>
            </a:r>
            <a:r>
              <a:rPr lang="en-US" sz="2400" baseline="0" dirty="0" smtClean="0">
                <a:solidFill>
                  <a:schemeClr val="accent2">
                    <a:lumMod val="50000"/>
                  </a:schemeClr>
                </a:solidFill>
              </a:rPr>
              <a:t> Heel</a:t>
            </a: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	      </a:t>
            </a:r>
            <a:r>
              <a:rPr lang="en-US" sz="1800" baseline="0" dirty="0" smtClean="0">
                <a:solidFill>
                  <a:schemeClr val="accent2">
                    <a:lumMod val="50000"/>
                  </a:schemeClr>
                </a:solidFill>
              </a:rPr>
              <a:t>Assistant Director of Curriculum and Assessment, 		Monroe Community College, SUNY</a:t>
            </a:r>
          </a:p>
          <a:p>
            <a:endParaRPr lang="en-US" sz="1800" baseline="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	        </a:t>
            </a:r>
            <a:r>
              <a:rPr lang="en-US" sz="1800" baseline="0" dirty="0" smtClean="0">
                <a:solidFill>
                  <a:schemeClr val="accent2">
                    <a:lumMod val="50000"/>
                  </a:schemeClr>
                </a:solidFill>
              </a:rPr>
              <a:t>President, Assessment Network of New York (ANNY)</a:t>
            </a:r>
          </a:p>
          <a:p>
            <a:endParaRPr lang="en-US" sz="1800" baseline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36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09600" y="274638"/>
            <a:ext cx="73152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cs typeface="Times New Roman" pitchFamily="18" charset="0"/>
              </a:rPr>
              <a:t>Curriculum Alignment as a process gives us the chance to:</a:t>
            </a:r>
            <a:endParaRPr lang="en-US" sz="4000" dirty="0"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609600" y="1600200"/>
            <a:ext cx="7315200" cy="4525963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2800" dirty="0" smtClean="0"/>
              <a:t>Connect what we do in the classroom with what’s going on the real world</a:t>
            </a:r>
          </a:p>
          <a:p>
            <a:r>
              <a:rPr lang="en-US" sz="2800" dirty="0" smtClean="0"/>
              <a:t>Demonstrate that students are learning what we intend for them to learn</a:t>
            </a:r>
          </a:p>
          <a:p>
            <a:r>
              <a:rPr lang="en-US" sz="2800" dirty="0" smtClean="0"/>
              <a:t>Understand whether or not the courses we are teaching substantively support the curriculum we have designed</a:t>
            </a:r>
          </a:p>
          <a:p>
            <a:r>
              <a:rPr lang="en-US" sz="2800" dirty="0" smtClean="0"/>
              <a:t>Pause and consider whether the education we are providing supports the needs of our constituencies</a:t>
            </a:r>
          </a:p>
        </p:txBody>
      </p:sp>
    </p:spTree>
    <p:extLst>
      <p:ext uri="{BB962C8B-B14F-4D97-AF65-F5344CB8AC3E}">
        <p14:creationId xmlns:p14="http://schemas.microsoft.com/office/powerpoint/2010/main" val="408059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</p:spPr>
        <p:txBody>
          <a:bodyPr/>
          <a:lstStyle/>
          <a:p>
            <a:r>
              <a:rPr lang="en-US" sz="4000" dirty="0" smtClean="0"/>
              <a:t>Sounds good, but why bother?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724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Busy program and department faculties run the risk of operating their courses and programs on “auto-pilot.”</a:t>
            </a:r>
          </a:p>
          <a:p>
            <a:pPr lvl="1"/>
            <a:r>
              <a:rPr lang="en-US" sz="2600" dirty="0" smtClean="0"/>
              <a:t>“It </a:t>
            </a:r>
            <a:r>
              <a:rPr lang="en-US" sz="2600" dirty="0" err="1" smtClean="0"/>
              <a:t>ain’t</a:t>
            </a:r>
            <a:r>
              <a:rPr lang="en-US" sz="2600" dirty="0" smtClean="0"/>
              <a:t> broke!”</a:t>
            </a:r>
          </a:p>
          <a:p>
            <a:pPr lvl="1"/>
            <a:r>
              <a:rPr lang="en-US" sz="2600" dirty="0" smtClean="0"/>
              <a:t>“The assessment results show we’re doing okay…”</a:t>
            </a:r>
          </a:p>
          <a:p>
            <a:pPr lvl="1"/>
            <a:r>
              <a:rPr lang="en-US" sz="2600" dirty="0" smtClean="0"/>
              <a:t>“I’m doing assessment, I’m doing program review, </a:t>
            </a:r>
            <a:r>
              <a:rPr lang="en-US" sz="2600" b="1" i="1" dirty="0" smtClean="0"/>
              <a:t>what more</a:t>
            </a:r>
            <a:r>
              <a:rPr lang="en-US" sz="2600" dirty="0" smtClean="0"/>
              <a:t> do you </a:t>
            </a:r>
            <a:r>
              <a:rPr lang="en-US" sz="2600" b="1" i="1" dirty="0" smtClean="0"/>
              <a:t>want</a:t>
            </a:r>
            <a:r>
              <a:rPr lang="en-US" sz="2600" dirty="0" smtClean="0"/>
              <a:t> from me?”</a:t>
            </a:r>
          </a:p>
          <a:p>
            <a:r>
              <a:rPr lang="en-US" sz="2800" dirty="0" smtClean="0"/>
              <a:t>Even the most invested faculty members may seem reluctant to add (what are perceived to be) extra steps in the assessment and program review process</a:t>
            </a:r>
          </a:p>
        </p:txBody>
      </p:sp>
    </p:spTree>
    <p:extLst>
      <p:ext uri="{BB962C8B-B14F-4D97-AF65-F5344CB8AC3E}">
        <p14:creationId xmlns:p14="http://schemas.microsoft.com/office/powerpoint/2010/main" val="22804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000" y="274638"/>
            <a:ext cx="73152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When</a:t>
            </a:r>
            <a:r>
              <a:rPr lang="en-US" sz="4000" baseline="0" dirty="0" smtClean="0"/>
              <a:t> </a:t>
            </a:r>
            <a:r>
              <a:rPr lang="en-US" sz="4000" dirty="0" smtClean="0"/>
              <a:t>skeptics</a:t>
            </a:r>
            <a:r>
              <a:rPr lang="en-US" sz="4000" baseline="0" dirty="0" smtClean="0"/>
              <a:t> become</a:t>
            </a:r>
            <a:r>
              <a:rPr lang="en-US" sz="4000" dirty="0" smtClean="0"/>
              <a:t> problem-solvers…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7244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2800" dirty="0" smtClean="0"/>
              <a:t>No one likes doing extra work </a:t>
            </a:r>
          </a:p>
          <a:p>
            <a:r>
              <a:rPr lang="en-US" sz="2800" dirty="0" smtClean="0"/>
              <a:t>BUT, what if that work, once undertaken, winds up being valuable, and offers up results that are immediate and worth the time spent?</a:t>
            </a:r>
          </a:p>
          <a:p>
            <a:r>
              <a:rPr lang="en-US" sz="2800" dirty="0" smtClean="0"/>
              <a:t>The first-time investment requires the greatest effort</a:t>
            </a:r>
          </a:p>
          <a:p>
            <a:r>
              <a:rPr lang="en-US" sz="2800" dirty="0" smtClean="0"/>
              <a:t>The value of doing academic assessment is not always apparent – curriculum alignment often clarifies that value (remember – “useful” and “truthful”)</a:t>
            </a:r>
          </a:p>
        </p:txBody>
      </p:sp>
    </p:spTree>
    <p:extLst>
      <p:ext uri="{BB962C8B-B14F-4D97-AF65-F5344CB8AC3E}">
        <p14:creationId xmlns:p14="http://schemas.microsoft.com/office/powerpoint/2010/main" val="398246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724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sz="2400" dirty="0" smtClean="0"/>
              <a:t>   </a:t>
            </a:r>
            <a:r>
              <a:rPr lang="en-US" sz="2800" b="1" i="1" dirty="0" smtClean="0"/>
              <a:t>“A well-designed curriculum map is one of the most effective tools you can create for documenting how your program-level outcomes are supported by your curriculum.”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dirty="0" smtClean="0"/>
              <a:t>		-- Michael </a:t>
            </a:r>
            <a:r>
              <a:rPr lang="en-US" dirty="0" err="1" smtClean="0"/>
              <a:t>Middaugh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 Retired Chair, MSCHE Executive Committee</a:t>
            </a:r>
          </a:p>
          <a:p>
            <a:pPr>
              <a:buNone/>
            </a:pPr>
            <a:r>
              <a:rPr lang="en-US" dirty="0" smtClean="0"/>
              <a:t>		     </a:t>
            </a:r>
            <a:r>
              <a:rPr lang="en-US" i="1" dirty="0" smtClean="0"/>
              <a:t>A Basic Toolbox for Assessing Institutional Effectiveness</a:t>
            </a:r>
          </a:p>
          <a:p>
            <a:pPr>
              <a:buNone/>
            </a:pPr>
            <a:r>
              <a:rPr lang="en-US" dirty="0" smtClean="0"/>
              <a:t>		     Cranberry Township, PA, August 2010   </a:t>
            </a:r>
          </a:p>
        </p:txBody>
      </p:sp>
    </p:spTree>
    <p:extLst>
      <p:ext uri="{BB962C8B-B14F-4D97-AF65-F5344CB8AC3E}">
        <p14:creationId xmlns:p14="http://schemas.microsoft.com/office/powerpoint/2010/main" val="149434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44562"/>
          </a:xfrm>
        </p:spPr>
        <p:txBody>
          <a:bodyPr/>
          <a:lstStyle/>
          <a:p>
            <a:r>
              <a:rPr lang="en-US" sz="4000" dirty="0" smtClean="0"/>
              <a:t>“Tilling the Soil”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924800" cy="5029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Review your department/program mission, goals, and outcomes</a:t>
            </a:r>
          </a:p>
          <a:p>
            <a:r>
              <a:rPr lang="en-US" sz="2400" dirty="0" smtClean="0"/>
              <a:t>If a mission or goals set is missing, consider creating it</a:t>
            </a:r>
          </a:p>
          <a:p>
            <a:r>
              <a:rPr lang="en-US" sz="2400" dirty="0" smtClean="0"/>
              <a:t>The “review” will work best if:</a:t>
            </a:r>
          </a:p>
          <a:p>
            <a:pPr lvl="1"/>
            <a:r>
              <a:rPr lang="en-US" sz="2400" dirty="0" smtClean="0"/>
              <a:t>Faculty sees value in the process</a:t>
            </a:r>
          </a:p>
          <a:p>
            <a:pPr lvl="1"/>
            <a:r>
              <a:rPr lang="en-US" sz="2400" dirty="0" smtClean="0"/>
              <a:t>Faculty is ready to do things differently</a:t>
            </a:r>
          </a:p>
          <a:p>
            <a:pPr lvl="1"/>
            <a:r>
              <a:rPr lang="en-US" sz="2400" dirty="0" smtClean="0"/>
              <a:t>You and your colleagues are willing to “reinvent” what you do</a:t>
            </a:r>
          </a:p>
          <a:p>
            <a:r>
              <a:rPr lang="en-US" sz="2400" dirty="0" smtClean="0"/>
              <a:t>One successful approach – “Pretend that you are creating the degree program from scratch, and you are not limited by current practices…”</a:t>
            </a:r>
          </a:p>
          <a:p>
            <a:r>
              <a:rPr lang="en-US" sz="2400" dirty="0" smtClean="0"/>
              <a:t>Finalize this work before moving on…</a:t>
            </a:r>
          </a:p>
        </p:txBody>
      </p:sp>
    </p:spTree>
    <p:extLst>
      <p:ext uri="{BB962C8B-B14F-4D97-AF65-F5344CB8AC3E}">
        <p14:creationId xmlns:p14="http://schemas.microsoft.com/office/powerpoint/2010/main" val="101137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Initiating the Mapping Process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006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2400" dirty="0" smtClean="0"/>
              <a:t>Distribute a numbered/lettered list of Program Learning Outcomes among the relevant faculty members</a:t>
            </a:r>
          </a:p>
          <a:p>
            <a:r>
              <a:rPr lang="en-US" sz="2400" dirty="0" smtClean="0"/>
              <a:t>Challenge each faculty member:</a:t>
            </a:r>
          </a:p>
          <a:p>
            <a:pPr lvl="1"/>
            <a:r>
              <a:rPr lang="en-US" sz="2400" dirty="0" smtClean="0"/>
              <a:t>For each class he/she teaches in the program, determine which of the PLOs is covered in the class as a MAJOR part of the course content; indicate also MINOR coverage (separately)</a:t>
            </a:r>
          </a:p>
          <a:p>
            <a:pPr lvl="1"/>
            <a:r>
              <a:rPr lang="en-US" sz="2400" dirty="0" smtClean="0"/>
              <a:t>This exercise benefits from input from multiple faculty members who teach different sections of the same course, but who respond independently</a:t>
            </a:r>
          </a:p>
          <a:p>
            <a:r>
              <a:rPr lang="en-US" sz="2400" dirty="0" smtClean="0"/>
              <a:t>Collect and display the information in grid format</a:t>
            </a:r>
          </a:p>
        </p:txBody>
      </p:sp>
    </p:spTree>
    <p:extLst>
      <p:ext uri="{BB962C8B-B14F-4D97-AF65-F5344CB8AC3E}">
        <p14:creationId xmlns:p14="http://schemas.microsoft.com/office/powerpoint/2010/main" val="135486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3181350"/>
          </a:xfrm>
        </p:spPr>
        <p:txBody>
          <a:bodyPr/>
          <a:lstStyle/>
          <a:p>
            <a:r>
              <a:rPr lang="en-US" sz="4400" dirty="0" smtClean="0">
                <a:cs typeface="Times New Roman" pitchFamily="18" charset="0"/>
              </a:rPr>
              <a:t>Clear, right? </a:t>
            </a:r>
            <a:br>
              <a:rPr lang="en-US" sz="4400" dirty="0" smtClean="0">
                <a:cs typeface="Times New Roman" pitchFamily="18" charset="0"/>
              </a:rPr>
            </a:br>
            <a:r>
              <a:rPr lang="en-US" sz="4400" dirty="0" smtClean="0">
                <a:cs typeface="Times New Roman" pitchFamily="18" charset="0"/>
              </a:rPr>
              <a:t>How about an example?</a:t>
            </a:r>
            <a:endParaRPr lang="en-US" sz="4400" dirty="0"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19800"/>
            <a:ext cx="8229600" cy="304800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31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cs typeface="Times New Roman" pitchFamily="18" charset="0"/>
              </a:rPr>
              <a:t>Case Study</a:t>
            </a:r>
            <a:endParaRPr lang="en-US" sz="4400" dirty="0"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sz="4000" dirty="0" smtClean="0"/>
          </a:p>
          <a:p>
            <a:pPr marL="0" lvl="0" indent="0">
              <a:buNone/>
            </a:pPr>
            <a:r>
              <a:rPr lang="en-US" sz="4000" i="1" dirty="0" smtClean="0"/>
              <a:t>Beekeeping </a:t>
            </a:r>
            <a:br>
              <a:rPr lang="en-US" sz="4000" i="1" dirty="0" smtClean="0"/>
            </a:br>
            <a:r>
              <a:rPr lang="en-US" sz="4000" i="1" dirty="0" smtClean="0"/>
              <a:t>at </a:t>
            </a:r>
            <a:r>
              <a:rPr lang="en-US" sz="4000" i="1" dirty="0" err="1" smtClean="0"/>
              <a:t>Cranmore</a:t>
            </a:r>
            <a:r>
              <a:rPr lang="en-US" sz="4000" i="1" baseline="0" dirty="0" smtClean="0"/>
              <a:t> Community College</a:t>
            </a:r>
          </a:p>
        </p:txBody>
      </p:sp>
    </p:spTree>
    <p:extLst>
      <p:ext uri="{BB962C8B-B14F-4D97-AF65-F5344CB8AC3E}">
        <p14:creationId xmlns:p14="http://schemas.microsoft.com/office/powerpoint/2010/main" val="11737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924800" cy="8382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Example:  Program 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077200" cy="5181600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A graduate of the A.A.S.</a:t>
            </a:r>
            <a:r>
              <a:rPr lang="en-US" i="1" baseline="0" dirty="0" smtClean="0"/>
              <a:t> degree program in Apicultural Science w</a:t>
            </a:r>
            <a:r>
              <a:rPr lang="en-US" i="1" dirty="0" smtClean="0"/>
              <a:t>ill be able to:</a:t>
            </a:r>
            <a:endParaRPr lang="en-US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lphaLcPeriod"/>
              <a:defRPr/>
            </a:pPr>
            <a:r>
              <a:rPr lang="en-US" i="1" dirty="0" smtClean="0"/>
              <a:t>Construct and maintain beehives of appropriate design relative to the beekeeper’s purpose (breeding, honey production, supporting agriculture, etc.) and the breed of bee;</a:t>
            </a:r>
            <a:endParaRPr lang="en-US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lphaLcPeriod"/>
              <a:defRPr/>
            </a:pPr>
            <a:r>
              <a:rPr lang="en-US" i="1" dirty="0" smtClean="0"/>
              <a:t>Create appropriate breeding environments and apply professionally-recommended techniques in promoting healthy fertility and growth of bee populations;</a:t>
            </a:r>
            <a:endParaRPr lang="en-US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lphaLcPeriod"/>
              <a:defRPr/>
            </a:pPr>
            <a:r>
              <a:rPr lang="en-US" i="1" dirty="0" smtClean="0"/>
              <a:t>Apply and interpret basic genetic tests of bee samples;</a:t>
            </a:r>
            <a:endParaRPr lang="en-US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lphaLcPeriod"/>
              <a:defRPr/>
            </a:pPr>
            <a:r>
              <a:rPr lang="en-US" i="1" dirty="0" smtClean="0"/>
              <a:t>Conduct appropriate hybridization techniques;</a:t>
            </a:r>
            <a:endParaRPr lang="en-US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lphaLcPeriod"/>
              <a:defRPr/>
            </a:pPr>
            <a:r>
              <a:rPr lang="en-US" i="1" dirty="0" smtClean="0"/>
              <a:t>Identify,  recognize, and respond to insect behaviors, including those of bee, competing insect, and predator insect species;</a:t>
            </a:r>
            <a:endParaRPr lang="en-US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lphaLcPeriod"/>
              <a:defRPr/>
            </a:pPr>
            <a:r>
              <a:rPr lang="en-US" i="1" dirty="0" smtClean="0"/>
              <a:t>Promote health and wellness among bee populations;</a:t>
            </a:r>
            <a:endParaRPr lang="en-US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lphaLcPeriod"/>
              <a:defRPr/>
            </a:pPr>
            <a:r>
              <a:rPr lang="en-US" i="1" dirty="0" smtClean="0"/>
              <a:t>Cultivate plant species supportive of the healthy maintenance of bee populations;</a:t>
            </a:r>
            <a:endParaRPr lang="en-US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lphaLcPeriod"/>
              <a:defRPr/>
            </a:pPr>
            <a:r>
              <a:rPr lang="en-US" i="1" dirty="0" smtClean="0"/>
              <a:t>Recognize and manage responses to threats to bee populations, such as changes in the seasons, extreme weather conditions, or the presence of pesticides and other toxins in the environment;</a:t>
            </a:r>
            <a:endParaRPr lang="en-US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lphaLcPeriod"/>
              <a:defRPr/>
            </a:pPr>
            <a:r>
              <a:rPr lang="en-US" i="1" dirty="0" smtClean="0"/>
              <a:t>Apply basic business management principles to the management of the costs and expenses of beekeeping;</a:t>
            </a:r>
            <a:endParaRPr lang="en-US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lphaLcPeriod"/>
              <a:defRPr/>
            </a:pPr>
            <a:r>
              <a:rPr lang="en-US" i="1" dirty="0" smtClean="0"/>
              <a:t>Discuss</a:t>
            </a:r>
            <a:r>
              <a:rPr lang="en-US" i="1" baseline="0" dirty="0" smtClean="0"/>
              <a:t> </a:t>
            </a:r>
            <a:r>
              <a:rPr lang="en-US" i="1" dirty="0" smtClean="0"/>
              <a:t>the ethical principles underpinning beekeeping as both a hobby and a profession;</a:t>
            </a:r>
            <a:endParaRPr lang="en-US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lphaLcPeriod"/>
              <a:defRPr/>
            </a:pPr>
            <a:r>
              <a:rPr lang="en-US" i="1" dirty="0" smtClean="0"/>
              <a:t>Describe</a:t>
            </a:r>
            <a:r>
              <a:rPr lang="en-US" i="1" baseline="0" dirty="0" smtClean="0"/>
              <a:t> </a:t>
            </a:r>
            <a:r>
              <a:rPr lang="en-US" i="1" dirty="0" smtClean="0"/>
              <a:t>the role of bee species in the maintenance of a healthy and sustainable agricultural business;</a:t>
            </a:r>
            <a:endParaRPr lang="en-US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lphaLcPeriod"/>
              <a:defRPr/>
            </a:pPr>
            <a:r>
              <a:rPr lang="en-US" i="1" dirty="0" smtClean="0"/>
              <a:t>Teach and train apprentice beekeepers in the rudimentary aspects of the practice of beekeeping;</a:t>
            </a:r>
            <a:endParaRPr lang="en-US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lphaLcPeriod"/>
              <a:defRPr/>
            </a:pPr>
            <a:r>
              <a:rPr lang="en-US" i="1" dirty="0" smtClean="0"/>
              <a:t>Capably communicate</a:t>
            </a:r>
            <a:r>
              <a:rPr lang="en-US" i="1" baseline="0" dirty="0" smtClean="0"/>
              <a:t> </a:t>
            </a:r>
            <a:r>
              <a:rPr lang="en-US" i="1" dirty="0" smtClean="0"/>
              <a:t>the basic tenets of good beekeeping practices to individuals unfamiliar with bees and the practice of beekeeping.</a:t>
            </a:r>
          </a:p>
        </p:txBody>
      </p:sp>
    </p:spTree>
    <p:extLst>
      <p:ext uri="{BB962C8B-B14F-4D97-AF65-F5344CB8AC3E}">
        <p14:creationId xmlns:p14="http://schemas.microsoft.com/office/powerpoint/2010/main" val="332553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Are We Looking For?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800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2300" dirty="0" smtClean="0"/>
              <a:t>The primary reason we construct a curriculum map is to be able to formulate a picture of program design that helps us discern patterns of coverage</a:t>
            </a:r>
          </a:p>
          <a:p>
            <a:pPr lvl="1"/>
            <a:r>
              <a:rPr lang="en-US" sz="2300" dirty="0" smtClean="0"/>
              <a:t>Look for gaps – are PLOs all covered?</a:t>
            </a:r>
          </a:p>
          <a:p>
            <a:pPr lvl="1"/>
            <a:r>
              <a:rPr lang="en-US" sz="2300" dirty="0" smtClean="0"/>
              <a:t>Look for reinforced learning – are PLOs covered “sufficiently?”</a:t>
            </a:r>
          </a:p>
          <a:p>
            <a:pPr lvl="1"/>
            <a:r>
              <a:rPr lang="en-US" sz="2300" dirty="0" smtClean="0"/>
              <a:t>Look for redundancy – are some PLOs getting too much attention, at the cost of other curriculum content?</a:t>
            </a:r>
          </a:p>
          <a:p>
            <a:pPr lvl="1"/>
            <a:r>
              <a:rPr lang="en-US" sz="2300" dirty="0" smtClean="0"/>
              <a:t>Look for course purposefulness – are particular courses seemingly adding very little to the curriculum?</a:t>
            </a:r>
          </a:p>
          <a:p>
            <a:pPr lvl="1"/>
            <a:r>
              <a:rPr lang="en-US" sz="2300" dirty="0" smtClean="0"/>
              <a:t>Look for course content overload – sometimes, less really is more!</a:t>
            </a:r>
          </a:p>
        </p:txBody>
      </p:sp>
    </p:spTree>
    <p:extLst>
      <p:ext uri="{BB962C8B-B14F-4D97-AF65-F5344CB8AC3E}">
        <p14:creationId xmlns:p14="http://schemas.microsoft.com/office/powerpoint/2010/main" val="5564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aseline="0" dirty="0" smtClean="0">
                <a:cs typeface="Times New Roman" pitchFamily="18" charset="0"/>
              </a:rPr>
              <a:t>Assessment:                 </a:t>
            </a:r>
            <a:br>
              <a:rPr lang="en-US" baseline="0" dirty="0" smtClean="0">
                <a:cs typeface="Times New Roman" pitchFamily="18" charset="0"/>
              </a:rPr>
            </a:br>
            <a:r>
              <a:rPr lang="en-US" baseline="0" dirty="0" smtClean="0">
                <a:cs typeface="Times New Roman" pitchFamily="18" charset="0"/>
              </a:rPr>
              <a:t>Everyone’s Favorite Task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What started out as a paradigm</a:t>
            </a:r>
            <a:r>
              <a:rPr lang="en-US" sz="2800" baseline="0" dirty="0" smtClean="0">
                <a:cs typeface="Times New Roman" pitchFamily="18" charset="0"/>
              </a:rPr>
              <a:t> of research in education is now focused on accountability</a:t>
            </a:r>
          </a:p>
          <a:p>
            <a:r>
              <a:rPr lang="en-US" sz="2800" baseline="0" dirty="0" smtClean="0">
                <a:cs typeface="Times New Roman" pitchFamily="18" charset="0"/>
              </a:rPr>
              <a:t>Specialized accreditors are changing their approaches and standards</a:t>
            </a:r>
          </a:p>
          <a:p>
            <a:r>
              <a:rPr lang="en-US" sz="2800" baseline="0" dirty="0" smtClean="0">
                <a:cs typeface="Times New Roman" pitchFamily="18" charset="0"/>
              </a:rPr>
              <a:t>Middle States (MSCHE) is “upping the ante”</a:t>
            </a:r>
          </a:p>
          <a:p>
            <a:r>
              <a:rPr lang="en-US" sz="2800" dirty="0" smtClean="0">
                <a:cs typeface="Times New Roman" pitchFamily="18" charset="0"/>
              </a:rPr>
              <a:t>The Feds are coming (parents, too)!</a:t>
            </a:r>
          </a:p>
          <a:p>
            <a:r>
              <a:rPr lang="en-US" sz="2800" dirty="0" smtClean="0">
                <a:cs typeface="Times New Roman" pitchFamily="18" charset="0"/>
              </a:rPr>
              <a:t>As budgets tighten, “assessment for accountability” becomes an even bigger deal…</a:t>
            </a:r>
          </a:p>
        </p:txBody>
      </p:sp>
    </p:spTree>
    <p:extLst>
      <p:ext uri="{BB962C8B-B14F-4D97-AF65-F5344CB8AC3E}">
        <p14:creationId xmlns:p14="http://schemas.microsoft.com/office/powerpoint/2010/main" val="90939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333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552261"/>
              </p:ext>
            </p:extLst>
          </p:nvPr>
        </p:nvGraphicFramePr>
        <p:xfrm>
          <a:off x="381000" y="762000"/>
          <a:ext cx="8229600" cy="5733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402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PLO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APS 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ENV 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APS 112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ENV 172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APS 122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ENV 231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APS 201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BIO 205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APS 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APS 260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APS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02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02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02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02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02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02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02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02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02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02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02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02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02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642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014226"/>
              </p:ext>
            </p:extLst>
          </p:nvPr>
        </p:nvGraphicFramePr>
        <p:xfrm>
          <a:off x="457200" y="457200"/>
          <a:ext cx="8229600" cy="5927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6923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PLO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APS 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ENV 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APS 112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ENV 172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APS 122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ENV 231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APS 201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BIO 205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APS 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APS 260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APS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02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</a:tr>
              <a:tr h="402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</a:tr>
              <a:tr h="402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</a:tr>
              <a:tr h="402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</a:tr>
              <a:tr h="402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02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</a:tr>
              <a:tr h="402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02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02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</a:tr>
              <a:tr h="402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02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02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</a:tr>
              <a:tr h="402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05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TIME-OUT:</a:t>
            </a:r>
            <a:r>
              <a:rPr lang="en-US" sz="4000" baseline="0" dirty="0" smtClean="0"/>
              <a:t>  </a:t>
            </a:r>
            <a:r>
              <a:rPr lang="en-US" sz="4000" dirty="0" smtClean="0"/>
              <a:t>Group</a:t>
            </a:r>
            <a:r>
              <a:rPr lang="en-US" sz="4000" baseline="0" dirty="0" smtClean="0"/>
              <a:t> Assessment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3600" dirty="0" smtClean="0"/>
              <a:t>WHAT DO YOU THINK?</a:t>
            </a:r>
          </a:p>
        </p:txBody>
      </p:sp>
    </p:spTree>
    <p:extLst>
      <p:ext uri="{BB962C8B-B14F-4D97-AF65-F5344CB8AC3E}">
        <p14:creationId xmlns:p14="http://schemas.microsoft.com/office/powerpoint/2010/main" val="222485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Preliminary Review Indicated: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2800" dirty="0" smtClean="0"/>
              <a:t>Program Learning Outcome “m” is not covered</a:t>
            </a:r>
          </a:p>
          <a:p>
            <a:pPr lvl="1"/>
            <a:r>
              <a:rPr lang="en-US" sz="2600" dirty="0" smtClean="0"/>
              <a:t>Faculty discussion revealed that virtually every faculty member thought others were covering the outcome in their respective courses</a:t>
            </a:r>
          </a:p>
          <a:p>
            <a:pPr lvl="1"/>
            <a:r>
              <a:rPr lang="en-US" sz="2600" dirty="0" smtClean="0"/>
              <a:t>Most faculty members did not feel qualified to teach or grade students on their communication skills</a:t>
            </a:r>
          </a:p>
          <a:p>
            <a:r>
              <a:rPr lang="en-US" sz="2800" dirty="0" smtClean="0"/>
              <a:t>ENV 111 and APS 112 seemed of little value to the curriculum</a:t>
            </a:r>
          </a:p>
          <a:p>
            <a:r>
              <a:rPr lang="en-US" sz="2800" dirty="0" smtClean="0"/>
              <a:t>PLO’s “c,” “e,” and “l” are under-covered</a:t>
            </a:r>
          </a:p>
        </p:txBody>
      </p:sp>
    </p:spTree>
    <p:extLst>
      <p:ext uri="{BB962C8B-B14F-4D97-AF65-F5344CB8AC3E}">
        <p14:creationId xmlns:p14="http://schemas.microsoft.com/office/powerpoint/2010/main" val="192184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But wait, there’s MORE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curriculum mapping exercise ALSO picked up some areas where there were redundancies, and where courses seemed over-packed</a:t>
            </a:r>
          </a:p>
          <a:p>
            <a:r>
              <a:rPr lang="en-US" sz="2800" dirty="0" smtClean="0"/>
              <a:t>Outcomes “f” and “h” were covered in almost every course, and Outcomes “b” and “g” seemed also to be overly emphasized given their relative importance to the whole curriculum</a:t>
            </a:r>
          </a:p>
          <a:p>
            <a:r>
              <a:rPr lang="en-US" sz="2800" dirty="0" smtClean="0"/>
              <a:t>Four courses (APS 244 and APS 260) seemed too densely packed with redundant content</a:t>
            </a:r>
          </a:p>
        </p:txBody>
      </p:sp>
    </p:spTree>
    <p:extLst>
      <p:ext uri="{BB962C8B-B14F-4D97-AF65-F5344CB8AC3E}">
        <p14:creationId xmlns:p14="http://schemas.microsoft.com/office/powerpoint/2010/main" val="53277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Follow-up on the initial mapping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The program faculty is now both empowered and challenged to “fix” these curriculum issues</a:t>
            </a:r>
          </a:p>
          <a:p>
            <a:endParaRPr lang="en-US" sz="2800" dirty="0" smtClean="0"/>
          </a:p>
          <a:p>
            <a:r>
              <a:rPr lang="en-US" sz="2800" dirty="0" smtClean="0"/>
              <a:t>Benefit of this simple procedure is that the pictorial representation gives participants a quick and easy understanding of an otherwise complex system</a:t>
            </a:r>
          </a:p>
        </p:txBody>
      </p:sp>
    </p:spTree>
    <p:extLst>
      <p:ext uri="{BB962C8B-B14F-4D97-AF65-F5344CB8AC3E}">
        <p14:creationId xmlns:p14="http://schemas.microsoft.com/office/powerpoint/2010/main" val="41520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</p:spPr>
        <p:txBody>
          <a:bodyPr/>
          <a:lstStyle/>
          <a:p>
            <a:r>
              <a:rPr lang="en-US" sz="4000" dirty="0" smtClean="0"/>
              <a:t>Changes to Curriculum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543800" cy="5029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Outcome “m” now covered in an APS course each semester of a student’s plan of study</a:t>
            </a:r>
          </a:p>
          <a:p>
            <a:r>
              <a:rPr lang="en-US" sz="2400" dirty="0" smtClean="0"/>
              <a:t>Outcomes “c” and “d” were dependent upon BIO 205, so courses scheduled in the second year had to address these outcomes</a:t>
            </a:r>
          </a:p>
          <a:p>
            <a:r>
              <a:rPr lang="en-US" sz="2400" dirty="0" smtClean="0"/>
              <a:t>Significant course redesigns for APS 112, APS 244, APS 260, and APS 252 to accommodate and address both gaps and redundancies in curriculum, particularly Outcome “l”</a:t>
            </a:r>
          </a:p>
          <a:p>
            <a:r>
              <a:rPr lang="en-US" sz="2400" dirty="0" smtClean="0"/>
              <a:t>ENV 112 retained, to fulfill Natural Science requirement, and because it is a pre-</a:t>
            </a:r>
            <a:r>
              <a:rPr lang="en-US" sz="2400" dirty="0" err="1" smtClean="0"/>
              <a:t>req</a:t>
            </a:r>
            <a:r>
              <a:rPr lang="en-US" sz="2400" dirty="0" smtClean="0"/>
              <a:t> for ENV 172</a:t>
            </a:r>
          </a:p>
          <a:p>
            <a:r>
              <a:rPr lang="en-US" sz="2400" dirty="0" smtClean="0"/>
              <a:t>Moving forward, the faculty must now document student learning</a:t>
            </a:r>
          </a:p>
        </p:txBody>
      </p:sp>
    </p:spTree>
    <p:extLst>
      <p:ext uri="{BB962C8B-B14F-4D97-AF65-F5344CB8AC3E}">
        <p14:creationId xmlns:p14="http://schemas.microsoft.com/office/powerpoint/2010/main" val="349640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333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597875"/>
              </p:ext>
            </p:extLst>
          </p:nvPr>
        </p:nvGraphicFramePr>
        <p:xfrm>
          <a:off x="457200" y="609602"/>
          <a:ext cx="8229600" cy="601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4245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PLO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APS 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ENV 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APS 112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ENV 172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APS 122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ENV 231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APS 201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BIO 205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APS 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APS 260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APS 252</a:t>
                      </a:r>
                    </a:p>
                  </a:txBody>
                  <a:tcPr marL="9525" marR="9525" marT="9525" marB="0" anchor="b"/>
                </a:tc>
              </a:tr>
              <a:tr h="4245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sng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</a:rPr>
                        <a:t>m</a:t>
                      </a:r>
                      <a:r>
                        <a:rPr lang="en-US" sz="1600" b="1" i="0" u="none" strike="sngStrike" dirty="0" smtClean="0">
                          <a:solidFill>
                            <a:srgbClr val="00B0F0"/>
                          </a:solidFill>
                          <a:latin typeface="Times New Roman"/>
                        </a:rPr>
                        <a:t> </a:t>
                      </a:r>
                      <a:endParaRPr lang="en-US" sz="1600" b="1" i="0" u="none" strike="sngStrike" dirty="0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</a:tr>
              <a:tr h="4245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</a:tr>
              <a:tr h="4245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</a:tr>
              <a:tr h="4245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</a:tr>
              <a:tr h="4245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245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sngStrike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</a:rPr>
                        <a:t>m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</a:rPr>
                        <a:t> </a:t>
                      </a:r>
                      <a:endParaRPr lang="en-US" sz="1600" b="1" i="0" u="none" strike="noStrike" baseline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</a:tr>
              <a:tr h="4245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245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sng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</a:rPr>
                        <a:t>M </a:t>
                      </a:r>
                      <a:endParaRPr lang="en-US" sz="1600" b="1" i="0" u="none" strike="sng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245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</a:tr>
              <a:tr h="4245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</a:tr>
              <a:tr h="4245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245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</a:tr>
              <a:tr h="4245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98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Ascertaining an Assessment Strategy for Courses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53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Above all else, assessment should be useful and efficient, so think strategically!</a:t>
            </a:r>
          </a:p>
          <a:p>
            <a:r>
              <a:rPr lang="en-US" sz="2400" dirty="0" smtClean="0"/>
              <a:t>Not all CLOs for all courses need to be assessed (although at some point, the program faculty might consider assessing more broadly with purpose)</a:t>
            </a:r>
          </a:p>
          <a:p>
            <a:r>
              <a:rPr lang="en-US" sz="2400" dirty="0" smtClean="0"/>
              <a:t>Some courses are stronger in some areas of interest than others</a:t>
            </a:r>
          </a:p>
          <a:p>
            <a:r>
              <a:rPr lang="en-US" sz="2400" dirty="0" smtClean="0"/>
              <a:t>Although multiple courses may cover the same outcome, not every course provides good assessment opportunities</a:t>
            </a:r>
          </a:p>
          <a:p>
            <a:r>
              <a:rPr lang="en-US" sz="2400" dirty="0" smtClean="0"/>
              <a:t>Some courses offer breadth over depth</a:t>
            </a:r>
          </a:p>
          <a:p>
            <a:r>
              <a:rPr lang="en-US" sz="2400" dirty="0" smtClean="0"/>
              <a:t>Some PLOs can only be covered (and measured) in specific courses</a:t>
            </a:r>
          </a:p>
        </p:txBody>
      </p:sp>
    </p:spTree>
    <p:extLst>
      <p:ext uri="{BB962C8B-B14F-4D97-AF65-F5344CB8AC3E}">
        <p14:creationId xmlns:p14="http://schemas.microsoft.com/office/powerpoint/2010/main" val="298828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333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952569"/>
              </p:ext>
            </p:extLst>
          </p:nvPr>
        </p:nvGraphicFramePr>
        <p:xfrm>
          <a:off x="457200" y="609600"/>
          <a:ext cx="8229600" cy="5820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5175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PLO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APS 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ENV 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APS 112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ENV 172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APS 122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ENV 231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APS 201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BIO 205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APS 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APS 260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APS 252</a:t>
                      </a:r>
                    </a:p>
                  </a:txBody>
                  <a:tcPr marL="9525" marR="9525" marT="9525" marB="0" anchor="b"/>
                </a:tc>
              </a:tr>
              <a:tr h="407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</a:tr>
              <a:tr h="407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</a:tr>
              <a:tr h="407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</a:tr>
              <a:tr h="407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</a:tr>
              <a:tr h="407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07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</a:tr>
              <a:tr h="407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07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07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</a:tr>
              <a:tr h="407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</a:tr>
              <a:tr h="407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07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</a:tr>
              <a:tr h="407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994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External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dirty="0" smtClean="0"/>
              <a:t>Legitimate case can be made for a mechanism in education that promotes some kind of quality standards</a:t>
            </a:r>
          </a:p>
          <a:p>
            <a:r>
              <a:rPr lang="en-US" sz="2400" dirty="0" smtClean="0"/>
              <a:t>Think of all the goods and services that you would not (want to) buy without a system of quality control in place</a:t>
            </a:r>
          </a:p>
          <a:p>
            <a:pPr lvl="1"/>
            <a:r>
              <a:rPr lang="en-US" dirty="0" smtClean="0"/>
              <a:t>Example:  food quality (store/restaurant)</a:t>
            </a:r>
          </a:p>
          <a:p>
            <a:pPr lvl="1"/>
            <a:r>
              <a:rPr lang="en-US" dirty="0" smtClean="0"/>
              <a:t>Example:  medical care</a:t>
            </a:r>
          </a:p>
          <a:p>
            <a:pPr lvl="1"/>
            <a:r>
              <a:rPr lang="en-US" dirty="0" smtClean="0"/>
              <a:t>Example:  air travel</a:t>
            </a:r>
          </a:p>
          <a:p>
            <a:r>
              <a:rPr lang="en-US" sz="2400" dirty="0" smtClean="0"/>
              <a:t>Education is not an exact analog to these examples, but the principles are similar</a:t>
            </a:r>
          </a:p>
        </p:txBody>
      </p:sp>
    </p:spTree>
    <p:extLst>
      <p:ext uri="{BB962C8B-B14F-4D97-AF65-F5344CB8AC3E}">
        <p14:creationId xmlns:p14="http://schemas.microsoft.com/office/powerpoint/2010/main" val="285103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Final “Linkage” Documented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The faculty has to determine which Course Learning Outcomes best suit the matching PLO</a:t>
            </a:r>
          </a:p>
          <a:p>
            <a:r>
              <a:rPr lang="en-US" sz="2600" dirty="0" smtClean="0"/>
              <a:t>The assumption is that individual courses are taught according to their respective CLOs</a:t>
            </a:r>
          </a:p>
          <a:p>
            <a:r>
              <a:rPr lang="en-US" sz="2600" dirty="0" smtClean="0"/>
              <a:t>If CLOs are supported by graded (and thus, embedded) student assignments, then that documentation will directly demonstrate support for the PLO (MSCHE wants direct evidence where possible)</a:t>
            </a:r>
          </a:p>
          <a:p>
            <a:r>
              <a:rPr lang="en-US" sz="2600" dirty="0" smtClean="0"/>
              <a:t>Common sense rules for assessment still apply (as do the broad MSCHE assessment principles)</a:t>
            </a:r>
          </a:p>
        </p:txBody>
      </p:sp>
    </p:spTree>
    <p:extLst>
      <p:ext uri="{BB962C8B-B14F-4D97-AF65-F5344CB8AC3E}">
        <p14:creationId xmlns:p14="http://schemas.microsoft.com/office/powerpoint/2010/main" val="314833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71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7020899"/>
              </p:ext>
            </p:extLst>
          </p:nvPr>
        </p:nvGraphicFramePr>
        <p:xfrm>
          <a:off x="457200" y="609601"/>
          <a:ext cx="8229600" cy="5622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525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PLO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APS 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ENV 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APS 112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ENV 172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APS 122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ENV 231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APS 201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BIO 205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APS 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APS 260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APS 252</a:t>
                      </a:r>
                    </a:p>
                  </a:txBody>
                  <a:tcPr marL="9525" marR="9525" marT="9525" marB="0" anchor="b"/>
                </a:tc>
              </a:tr>
              <a:tr h="392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clo #2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clo #1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</a:tr>
              <a:tr h="392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clo #6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clo #1 </a:t>
                      </a:r>
                    </a:p>
                  </a:txBody>
                  <a:tcPr marL="9525" marR="9525" marT="9525" marB="0" anchor="b"/>
                </a:tc>
              </a:tr>
              <a:tr h="392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clo #5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clo #4</a:t>
                      </a:r>
                    </a:p>
                  </a:txBody>
                  <a:tcPr marL="9525" marR="9525" marT="9525" marB="0" anchor="b"/>
                </a:tc>
              </a:tr>
              <a:tr h="392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clo #4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clo #3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</a:tr>
              <a:tr h="392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clo #1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92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clo #1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clo #2</a:t>
                      </a:r>
                    </a:p>
                  </a:txBody>
                  <a:tcPr marL="9525" marR="9525" marT="9525" marB="0" anchor="b"/>
                </a:tc>
              </a:tr>
              <a:tr h="392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clo #8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clo #2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92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clo #3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clo #2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92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clo #5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clo #3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</a:tr>
              <a:tr h="392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FF0000"/>
                          </a:solidFill>
                          <a:latin typeface="Times New Roman"/>
                        </a:rPr>
                        <a:t>clo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#1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clo #7</a:t>
                      </a:r>
                    </a:p>
                  </a:txBody>
                  <a:tcPr marL="9525" marR="9525" marT="9525" marB="0" anchor="b"/>
                </a:tc>
              </a:tr>
              <a:tr h="392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FF0000"/>
                          </a:solidFill>
                          <a:latin typeface="Times New Roman"/>
                        </a:rPr>
                        <a:t>clo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#3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FF0000"/>
                          </a:solidFill>
                          <a:latin typeface="Times New Roman"/>
                        </a:rPr>
                        <a:t>clo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#4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clo #2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92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clo #6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clo #4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</a:tr>
              <a:tr h="392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FF0000"/>
                          </a:solidFill>
                          <a:latin typeface="Times New Roman"/>
                        </a:rPr>
                        <a:t>clo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#7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FF0000"/>
                          </a:solidFill>
                          <a:latin typeface="Times New Roman"/>
                        </a:rPr>
                        <a:t>clo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#9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FF0000"/>
                          </a:solidFill>
                          <a:latin typeface="Times New Roman"/>
                        </a:rPr>
                        <a:t>clo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#11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680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</p:spPr>
        <p:txBody>
          <a:bodyPr/>
          <a:lstStyle/>
          <a:p>
            <a:r>
              <a:rPr lang="en-US" sz="4000" dirty="0" smtClean="0"/>
              <a:t>Bringing everything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953000"/>
          </a:xfrm>
        </p:spPr>
        <p:txBody>
          <a:bodyPr>
            <a:normAutofit fontScale="92500"/>
          </a:bodyPr>
          <a:lstStyle/>
          <a:p>
            <a:endParaRPr lang="en-US" sz="2400" dirty="0" smtClean="0"/>
          </a:p>
          <a:p>
            <a:r>
              <a:rPr lang="en-US" sz="2800" dirty="0" smtClean="0"/>
              <a:t>Note that all APS courses are participating in the assessment of at least one Course Learning Outcome</a:t>
            </a:r>
          </a:p>
          <a:p>
            <a:r>
              <a:rPr lang="en-US" sz="2800" dirty="0" smtClean="0"/>
              <a:t>All PLOs are covered by at least one assessed course</a:t>
            </a:r>
          </a:p>
          <a:p>
            <a:r>
              <a:rPr lang="en-US" sz="2800" dirty="0" smtClean="0"/>
              <a:t>Remember that MSCHE cares only that the Department faculty  demonstrate that PLOs have been assessed; they aren’t concerned about the minutiae</a:t>
            </a:r>
          </a:p>
          <a:p>
            <a:r>
              <a:rPr lang="en-US" sz="2800" dirty="0" smtClean="0"/>
              <a:t>This process allows the faculty to show that, by fulfilling linked CLOs, they are likewise showing that PLOs have been measured and analyzed</a:t>
            </a:r>
          </a:p>
        </p:txBody>
      </p:sp>
    </p:spTree>
    <p:extLst>
      <p:ext uri="{BB962C8B-B14F-4D97-AF65-F5344CB8AC3E}">
        <p14:creationId xmlns:p14="http://schemas.microsoft.com/office/powerpoint/2010/main" val="390724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Inputting and Interpreting Assessment Results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Program faculty set a benchmark standard of learning of 80% for each outcome (meaning 80% of students “meet or exceed expectations” – this is NOT an average score)</a:t>
            </a:r>
          </a:p>
          <a:p>
            <a:pPr lvl="1"/>
            <a:r>
              <a:rPr lang="en-US" sz="2400" dirty="0" smtClean="0"/>
              <a:t>Based on historic rates of success in the program</a:t>
            </a:r>
          </a:p>
          <a:p>
            <a:pPr lvl="0"/>
            <a:r>
              <a:rPr lang="en-US" sz="2400" dirty="0" smtClean="0"/>
              <a:t>Faculty agreed that:</a:t>
            </a:r>
          </a:p>
          <a:p>
            <a:pPr lvl="1"/>
            <a:r>
              <a:rPr lang="en-US" sz="2400" dirty="0" smtClean="0"/>
              <a:t>Highest result would count, unless later results showed a backward trend of learning</a:t>
            </a:r>
          </a:p>
          <a:p>
            <a:pPr lvl="1"/>
            <a:r>
              <a:rPr lang="en-US" sz="2400" dirty="0" smtClean="0"/>
              <a:t>If result &lt; 80%, they would discuss</a:t>
            </a:r>
          </a:p>
          <a:p>
            <a:pPr lvl="1"/>
            <a:r>
              <a:rPr lang="en-US" sz="2400" dirty="0" smtClean="0"/>
              <a:t>If result &lt; 60%, then this outcome would need immediate and special attention</a:t>
            </a:r>
          </a:p>
          <a:p>
            <a:pPr lvl="1"/>
            <a:r>
              <a:rPr lang="en-US" sz="2400" dirty="0" smtClean="0"/>
              <a:t>If result &gt; 95%, check for integrity &amp; rigor</a:t>
            </a:r>
          </a:p>
        </p:txBody>
      </p:sp>
    </p:spTree>
    <p:extLst>
      <p:ext uri="{BB962C8B-B14F-4D97-AF65-F5344CB8AC3E}">
        <p14:creationId xmlns:p14="http://schemas.microsoft.com/office/powerpoint/2010/main" val="249054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533400" y="22860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510465"/>
              </p:ext>
            </p:extLst>
          </p:nvPr>
        </p:nvGraphicFramePr>
        <p:xfrm>
          <a:off x="457200" y="762000"/>
          <a:ext cx="8153400" cy="5257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09600"/>
                <a:gridCol w="685800"/>
                <a:gridCol w="685800"/>
                <a:gridCol w="685800"/>
              </a:tblGrid>
              <a:tr h="64693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PLO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APS 101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 111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APS 112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 172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APS 122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 231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APS 201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 205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APS 244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APS 260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APS 252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111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934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934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934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934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934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934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934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934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934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934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934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4693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40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TIME-OUT:  Group</a:t>
            </a:r>
            <a:r>
              <a:rPr lang="en-US" sz="4000" baseline="0" dirty="0" smtClean="0"/>
              <a:t> Assessment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3600" dirty="0" smtClean="0"/>
              <a:t>WHAT DO YOU THINK?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462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Conclusions from Assessment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Outcomes a, b, f, are in very good shape</a:t>
            </a:r>
          </a:p>
          <a:p>
            <a:endParaRPr lang="en-US" sz="3200" dirty="0" smtClean="0"/>
          </a:p>
          <a:p>
            <a:r>
              <a:rPr lang="en-US" sz="3200" dirty="0" smtClean="0"/>
              <a:t>Outcomes h, </a:t>
            </a:r>
            <a:r>
              <a:rPr lang="en-US" sz="3200" dirty="0" err="1" smtClean="0"/>
              <a:t>i</a:t>
            </a:r>
            <a:r>
              <a:rPr lang="en-US" sz="3200" dirty="0" smtClean="0"/>
              <a:t>, k, l looking good too</a:t>
            </a:r>
          </a:p>
          <a:p>
            <a:endParaRPr lang="en-US" sz="3200" dirty="0" smtClean="0"/>
          </a:p>
          <a:p>
            <a:r>
              <a:rPr lang="en-US" sz="3200" dirty="0" smtClean="0"/>
              <a:t>Outcomes c, d, e, g, j, m all discussed</a:t>
            </a:r>
          </a:p>
          <a:p>
            <a:endParaRPr lang="en-US" sz="3200" dirty="0" smtClean="0"/>
          </a:p>
          <a:p>
            <a:r>
              <a:rPr lang="en-US" sz="3200" dirty="0" smtClean="0"/>
              <a:t>What’s up with APS 244?</a:t>
            </a:r>
          </a:p>
        </p:txBody>
      </p:sp>
    </p:spTree>
    <p:extLst>
      <p:ext uri="{BB962C8B-B14F-4D97-AF65-F5344CB8AC3E}">
        <p14:creationId xmlns:p14="http://schemas.microsoft.com/office/powerpoint/2010/main" val="298186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Unexpected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As with many assessment activities, once the group moves beyond the “worker bee” focus (pardon the pun), the opportunity to consider the bigger picture is usually gratifying and engaging</a:t>
            </a:r>
          </a:p>
          <a:p>
            <a:r>
              <a:rPr lang="en-US" sz="2400" dirty="0" smtClean="0"/>
              <a:t>Relationship and roles of individual courses within a curriculum are greatly clarified</a:t>
            </a:r>
          </a:p>
          <a:p>
            <a:r>
              <a:rPr lang="en-US" sz="2400" dirty="0" smtClean="0"/>
              <a:t>The benefit extends also to other stakeholders, who can now be reassured that a program curriculum “delivers” on what is advertised</a:t>
            </a:r>
          </a:p>
          <a:p>
            <a:r>
              <a:rPr lang="en-US" sz="2400" dirty="0" smtClean="0"/>
              <a:t>This particular exercise can help build faculty consensus, teamwork, and identity</a:t>
            </a:r>
          </a:p>
        </p:txBody>
      </p:sp>
    </p:spTree>
    <p:extLst>
      <p:ext uri="{BB962C8B-B14F-4D97-AF65-F5344CB8AC3E}">
        <p14:creationId xmlns:p14="http://schemas.microsoft.com/office/powerpoint/2010/main" val="388912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 smtClean="0"/>
              <a:t>END OF PART ONE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30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Case Study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3600" i="1" dirty="0" smtClean="0"/>
              <a:t>Music Studies A.S. Degree at Hamilton Community College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82909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Middle States says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2800" dirty="0" smtClean="0"/>
              <a:t>Assessment processes are not about the faculty (assessment results cannot reasonably be used for hiring, promotion, or tenure decisions)</a:t>
            </a:r>
          </a:p>
          <a:p>
            <a:r>
              <a:rPr lang="en-US" sz="2800" dirty="0" smtClean="0"/>
              <a:t>Assessment is not about the numbers (accrediting bodies generally don’t care about the statistics; they want to know how we are using that information to make strategic choices)</a:t>
            </a:r>
          </a:p>
          <a:p>
            <a:r>
              <a:rPr lang="en-US" sz="2800" dirty="0" smtClean="0"/>
              <a:t>Assessment should not be the top priority of a faculty (“What are faculty members not doing while they are engaging in excessive assessment activities?” – </a:t>
            </a:r>
            <a:r>
              <a:rPr lang="en-US" sz="2800" dirty="0" err="1" smtClean="0"/>
              <a:t>Suskie</a:t>
            </a:r>
            <a:r>
              <a:rPr lang="en-US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4487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Another Example--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Consider the following application of curriculum mapping (based on an actual experience; the discipline has been changed, and the institution remains anonymous):</a:t>
            </a:r>
          </a:p>
          <a:p>
            <a:r>
              <a:rPr lang="en-US" sz="2800" dirty="0" smtClean="0"/>
              <a:t>Department of Music at a 2-year institution offers a two-year degree in Music</a:t>
            </a:r>
            <a:r>
              <a:rPr lang="en-US" sz="2800" baseline="0" dirty="0" smtClean="0"/>
              <a:t> Studies, with two primary purposes:</a:t>
            </a:r>
            <a:endParaRPr lang="en-US" sz="2800" dirty="0" smtClean="0"/>
          </a:p>
          <a:p>
            <a:pPr lvl="1"/>
            <a:r>
              <a:rPr lang="en-US" sz="2400" dirty="0" smtClean="0"/>
              <a:t>Provide</a:t>
            </a:r>
            <a:r>
              <a:rPr lang="en-US" sz="2400" baseline="0" dirty="0" smtClean="0"/>
              <a:t> students with a sound foundation in music theory and performance</a:t>
            </a:r>
            <a:endParaRPr lang="en-US" sz="2400" dirty="0" smtClean="0"/>
          </a:p>
          <a:p>
            <a:pPr lvl="1"/>
            <a:r>
              <a:rPr lang="en-US" sz="2400" dirty="0" smtClean="0"/>
              <a:t>Prepare</a:t>
            </a:r>
            <a:r>
              <a:rPr lang="en-US" sz="2400" baseline="0" dirty="0" smtClean="0"/>
              <a:t> students for further study at a 4-year institution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9337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Their Mission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mission of the Music Studies degree program is to provide students with a complete educational experience in the appreciation and performance of music. Students graduating with a degree in Music Studies will be well-rounded individuals capable of pursing baccalaureate studies, will perform with relative proficiency on at least one musical instrument, and will have knowledge of a variety of musical formats and a rich understanding of the historical development of music.</a:t>
            </a:r>
            <a:endParaRPr lang="en-US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9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offer students an understanding of the basis and origins of music;</a:t>
            </a:r>
          </a:p>
          <a:p>
            <a:pPr lvl="0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develop in students an understanding and respect for music, both western and non-western</a:t>
            </a:r>
          </a:p>
          <a:p>
            <a:pPr lvl="0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provide students with an understanding of the historical developments of various musical systems</a:t>
            </a:r>
          </a:p>
          <a:p>
            <a:pPr lvl="0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expose students to a variety of models of music, contemporary and historical</a:t>
            </a:r>
          </a:p>
          <a:p>
            <a:pPr lvl="0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develop in students an ability to perform music on one or more instruments</a:t>
            </a:r>
          </a:p>
          <a:p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promote an appreciation of the role that music plays in the expression and development of culture and of cultures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7806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362"/>
          </a:xfrm>
        </p:spPr>
        <p:txBody>
          <a:bodyPr/>
          <a:lstStyle/>
          <a:p>
            <a:r>
              <a:rPr lang="en-US" sz="4000" dirty="0" smtClean="0"/>
              <a:t>Program Learning Outcomes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543800" cy="54102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Graduating students with an Associate of Science degree in Music Studies will be able to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marL="0" indent="0">
              <a:buNone/>
            </a:pPr>
            <a:endParaRPr lang="en-US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14300" indent="0">
              <a:buNone/>
            </a:pPr>
            <a:r>
              <a:rPr lang="en-US" sz="3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 Interpret, analyze and evaluate music, both historical and contemporary forms.</a:t>
            </a:r>
          </a:p>
          <a:p>
            <a:endParaRPr lang="en-US" sz="3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14300" indent="0">
              <a:buNone/>
            </a:pPr>
            <a:r>
              <a:rPr lang="en-US" sz="3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 Interpret, analyze and evaluate music, in all media forms, in terms of the technical and stylistic quality of the performance.</a:t>
            </a:r>
          </a:p>
          <a:p>
            <a:endParaRPr lang="en-US" sz="3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14300" indent="0">
              <a:buNone/>
            </a:pPr>
            <a:r>
              <a:rPr lang="en-US" sz="3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 Perform with proficiency selected musical pieces on a primary musical instrument (which may include voice).</a:t>
            </a:r>
          </a:p>
          <a:p>
            <a:endParaRPr lang="en-US" sz="3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14300" indent="0">
              <a:buNone/>
            </a:pPr>
            <a:r>
              <a:rPr lang="en-US" sz="3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 Perform with functional proficiency selected musical techniques and compositions on piano.</a:t>
            </a:r>
          </a:p>
          <a:p>
            <a:endParaRPr lang="en-US" sz="3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14300" indent="0">
              <a:buNone/>
            </a:pPr>
            <a:r>
              <a:rPr lang="en-US" sz="3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 Perform collaboratively as part of an ensemble.</a:t>
            </a:r>
          </a:p>
          <a:p>
            <a:endParaRPr lang="en-US" sz="3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14300" indent="0">
              <a:buNone/>
            </a:pPr>
            <a:r>
              <a:rPr lang="en-US" sz="3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 Discuss the main historical developments of major world forms of music.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606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Curriculum Map for the Music Studies Program (initial view)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893658"/>
              </p:ext>
            </p:extLst>
          </p:nvPr>
        </p:nvGraphicFramePr>
        <p:xfrm>
          <a:off x="457200" y="1600200"/>
          <a:ext cx="76200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151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121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102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152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251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221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241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252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222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242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PLO</a:t>
                      </a:r>
                    </a:p>
                    <a:p>
                      <a:r>
                        <a:rPr lang="en-US" sz="1600" baseline="0" dirty="0" smtClean="0"/>
                        <a:t>#1</a:t>
                      </a:r>
                      <a:endParaRPr lang="en-US" sz="1600" baseline="0" dirty="0"/>
                    </a:p>
                  </a:txBody>
                  <a:tcPr marL="84667" marR="8466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PLO</a:t>
                      </a:r>
                    </a:p>
                    <a:p>
                      <a:r>
                        <a:rPr lang="en-US" sz="1600" baseline="0" dirty="0" smtClean="0"/>
                        <a:t>#2</a:t>
                      </a:r>
                      <a:endParaRPr lang="en-US" sz="1600" baseline="0" dirty="0"/>
                    </a:p>
                  </a:txBody>
                  <a:tcPr marL="84667" marR="8466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PLO</a:t>
                      </a:r>
                    </a:p>
                    <a:p>
                      <a:r>
                        <a:rPr lang="en-US" sz="1600" baseline="0" dirty="0" smtClean="0"/>
                        <a:t>#3</a:t>
                      </a:r>
                      <a:endParaRPr lang="en-US" sz="1600" baseline="0" dirty="0"/>
                    </a:p>
                  </a:txBody>
                  <a:tcPr marL="84667" marR="8466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PLO</a:t>
                      </a:r>
                    </a:p>
                    <a:p>
                      <a:r>
                        <a:rPr lang="en-US" sz="1600" baseline="0" dirty="0" smtClean="0"/>
                        <a:t>#4</a:t>
                      </a:r>
                      <a:endParaRPr lang="en-US" sz="1600" baseline="0" dirty="0"/>
                    </a:p>
                  </a:txBody>
                  <a:tcPr marL="84667" marR="8466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PLO</a:t>
                      </a:r>
                    </a:p>
                    <a:p>
                      <a:r>
                        <a:rPr lang="en-US" sz="1600" baseline="0" dirty="0" smtClean="0"/>
                        <a:t>#5</a:t>
                      </a:r>
                      <a:endParaRPr lang="en-US" sz="1600" baseline="0" dirty="0"/>
                    </a:p>
                  </a:txBody>
                  <a:tcPr marL="84667" marR="8466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PLO</a:t>
                      </a:r>
                    </a:p>
                    <a:p>
                      <a:r>
                        <a:rPr lang="en-US" sz="1600" baseline="0" dirty="0" smtClean="0"/>
                        <a:t>#6</a:t>
                      </a:r>
                      <a:endParaRPr lang="en-US" sz="1600" baseline="0" dirty="0"/>
                    </a:p>
                  </a:txBody>
                  <a:tcPr marL="84667" marR="8466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81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TIME-OUT:  Group</a:t>
            </a:r>
            <a:r>
              <a:rPr lang="en-US" sz="4000" baseline="0" dirty="0" smtClean="0"/>
              <a:t> Assessment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3600" dirty="0" smtClean="0"/>
              <a:t>WHAT DO W</a:t>
            </a:r>
            <a:r>
              <a:rPr lang="en-US" sz="3600" baseline="0" dirty="0" smtClean="0"/>
              <a:t>E DO WITH </a:t>
            </a:r>
            <a:r>
              <a:rPr lang="en-US" sz="3600" b="1" i="1" baseline="0" dirty="0" smtClean="0"/>
              <a:t>THIS</a:t>
            </a:r>
            <a:r>
              <a:rPr lang="en-US" sz="3600" baseline="0" dirty="0" smtClean="0"/>
              <a:t>???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4076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Initial Reactions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Of the faculty members reviewing the map, most expressed concern and confusion</a:t>
            </a:r>
          </a:p>
          <a:p>
            <a:pPr lvl="1"/>
            <a:r>
              <a:rPr lang="en-US" sz="2400" dirty="0" smtClean="0"/>
              <a:t>One senior faculty member pronounced the map as an example of “complete success…we can go home now!” (and that was his sincere reaction…)</a:t>
            </a:r>
          </a:p>
          <a:p>
            <a:pPr lvl="1"/>
            <a:r>
              <a:rPr lang="en-US" sz="2400" dirty="0" smtClean="0"/>
              <a:t>A colleague lamented: “We seem to be all teaching the same basic course over and over and over.”</a:t>
            </a:r>
          </a:p>
          <a:p>
            <a:pPr lvl="1"/>
            <a:r>
              <a:rPr lang="en-US" sz="2400" dirty="0" smtClean="0"/>
              <a:t>Most agreed that this map wasn’t especially helpful, unless it really did portray extended redundancy in the curriculum, in which case…</a:t>
            </a:r>
          </a:p>
          <a:p>
            <a:pPr lvl="1"/>
            <a:r>
              <a:rPr lang="en-US" sz="2400" dirty="0" smtClean="0"/>
              <a:t>“We need to seriously rethink something…”</a:t>
            </a:r>
          </a:p>
        </p:txBody>
      </p:sp>
    </p:spTree>
    <p:extLst>
      <p:ext uri="{BB962C8B-B14F-4D97-AF65-F5344CB8AC3E}">
        <p14:creationId xmlns:p14="http://schemas.microsoft.com/office/powerpoint/2010/main" val="126432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First Response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Analytically speaking, the tool is the tool – it can only be flawed if it is either being used improperly, or information is incorrect</a:t>
            </a:r>
          </a:p>
          <a:p>
            <a:pPr lvl="1"/>
            <a:r>
              <a:rPr lang="en-US" sz="2400" dirty="0" smtClean="0"/>
              <a:t>Problem could be with Program Learning Outcomes (too few; too many combined learning targets)</a:t>
            </a:r>
          </a:p>
          <a:p>
            <a:pPr lvl="1"/>
            <a:r>
              <a:rPr lang="en-US" sz="2400" dirty="0" smtClean="0"/>
              <a:t>Faculty may be overestimating coverage of learning outcomes</a:t>
            </a:r>
          </a:p>
          <a:p>
            <a:r>
              <a:rPr lang="en-US" sz="2800" dirty="0" smtClean="0"/>
              <a:t>Map can only be useful if it portrays accurate picture of well-stated learning outcomes</a:t>
            </a:r>
          </a:p>
          <a:p>
            <a:r>
              <a:rPr lang="en-US" sz="2800" dirty="0" smtClean="0"/>
              <a:t>Faculty opted for  reviewing</a:t>
            </a:r>
            <a:r>
              <a:rPr lang="en-US" sz="2800" baseline="0" dirty="0" smtClean="0"/>
              <a:t> and rewriting PLOs</a:t>
            </a:r>
          </a:p>
        </p:txBody>
      </p:sp>
    </p:spTree>
    <p:extLst>
      <p:ext uri="{BB962C8B-B14F-4D97-AF65-F5344CB8AC3E}">
        <p14:creationId xmlns:p14="http://schemas.microsoft.com/office/powerpoint/2010/main" val="419449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Revised Program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Graduating students with an Associate of Science degree in Music Studies will be able to:</a:t>
            </a:r>
            <a:endParaRPr lang="en-US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14300" indent="0">
              <a:buNone/>
            </a:pPr>
            <a:r>
              <a:rPr lang="en-US" sz="3200" kern="1200" dirty="0" smtClean="0">
                <a:solidFill>
                  <a:srgbClr val="7030A0"/>
                </a:solidFill>
                <a:effectLst/>
                <a:latin typeface="+mn-lt"/>
                <a:ea typeface="+mn-ea"/>
                <a:cs typeface="+mn-cs"/>
              </a:rPr>
              <a:t>1.  Analyze theoretical structures of written music.</a:t>
            </a:r>
          </a:p>
          <a:p>
            <a:pPr marL="114300" indent="0">
              <a:buNone/>
            </a:pPr>
            <a:r>
              <a:rPr lang="en-US" sz="3200" kern="1200" dirty="0" smtClean="0">
                <a:solidFill>
                  <a:srgbClr val="7030A0"/>
                </a:solidFill>
                <a:effectLst/>
                <a:latin typeface="+mn-lt"/>
                <a:ea typeface="+mn-ea"/>
                <a:cs typeface="+mn-cs"/>
              </a:rPr>
              <a:t>2.  Explain theoretical structures of aural music.</a:t>
            </a:r>
          </a:p>
          <a:p>
            <a:pPr marL="114300" indent="0">
              <a:buNone/>
            </a:pP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 Perform with proficiency selected musical pieces on a primary</a:t>
            </a:r>
            <a:r>
              <a:rPr lang="en-US" sz="3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musical instrument (which may include voice).</a:t>
            </a:r>
          </a:p>
          <a:p>
            <a:pPr marL="114300" indent="0">
              <a:buNone/>
            </a:pP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 Perform with functional proficiency selected musical techniques and compositions on piano.</a:t>
            </a:r>
          </a:p>
          <a:p>
            <a:pPr marL="114300" indent="0">
              <a:buNone/>
            </a:pPr>
            <a:r>
              <a:rPr lang="en-US" sz="3200" kern="1200" dirty="0" smtClean="0">
                <a:solidFill>
                  <a:srgbClr val="7030A0"/>
                </a:solidFill>
                <a:effectLst/>
                <a:latin typeface="+mn-lt"/>
                <a:ea typeface="+mn-ea"/>
                <a:cs typeface="+mn-cs"/>
              </a:rPr>
              <a:t>5.  Sight-sing, or perform using sight-reading on an instrument, accurately from printed music with respect to pitch and rhythm.</a:t>
            </a:r>
          </a:p>
          <a:p>
            <a:pPr marL="114300" indent="0">
              <a:buNone/>
            </a:pPr>
            <a:r>
              <a:rPr lang="en-US" sz="3200" kern="1200" dirty="0" smtClean="0">
                <a:solidFill>
                  <a:srgbClr val="7030A0"/>
                </a:solidFill>
                <a:effectLst/>
                <a:latin typeface="+mn-lt"/>
                <a:ea typeface="+mn-ea"/>
                <a:cs typeface="+mn-cs"/>
              </a:rPr>
              <a:t>6.  Transcribe music accurately with respect to pitch and rhythm through repeated hearings.</a:t>
            </a:r>
          </a:p>
          <a:p>
            <a:pPr marL="114300" indent="0">
              <a:buNone/>
            </a:pP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  Perform collaboratively in an ensemble.</a:t>
            </a:r>
          </a:p>
          <a:p>
            <a:pPr marL="114300" indent="0">
              <a:buNone/>
            </a:pPr>
            <a:r>
              <a:rPr lang="en-US" sz="3200" kern="1200" dirty="0" smtClean="0">
                <a:solidFill>
                  <a:srgbClr val="7030A0"/>
                </a:solidFill>
                <a:effectLst/>
                <a:latin typeface="+mn-lt"/>
                <a:ea typeface="+mn-ea"/>
                <a:cs typeface="+mn-cs"/>
              </a:rPr>
              <a:t>8.  Describe selected styles of music for form, context, or instrumentation as they developed throughout the history of written music.</a:t>
            </a:r>
          </a:p>
          <a:p>
            <a:pPr marL="114300" indent="0">
              <a:buNone/>
            </a:pP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  Discuss with confidence key developments in the history of music.</a:t>
            </a:r>
          </a:p>
        </p:txBody>
      </p:sp>
    </p:spTree>
    <p:extLst>
      <p:ext uri="{BB962C8B-B14F-4D97-AF65-F5344CB8AC3E}">
        <p14:creationId xmlns:p14="http://schemas.microsoft.com/office/powerpoint/2010/main" val="354864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Curriculum Map for the Music Studies Program (initial view)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100371"/>
              </p:ext>
            </p:extLst>
          </p:nvPr>
        </p:nvGraphicFramePr>
        <p:xfrm>
          <a:off x="457200" y="1752596"/>
          <a:ext cx="7620000" cy="4495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889"/>
                <a:gridCol w="522111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611429">
                <a:tc>
                  <a:txBody>
                    <a:bodyPr/>
                    <a:lstStyle/>
                    <a:p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PLO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151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121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102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152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251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221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241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252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222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242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</a:tr>
              <a:tr h="431597">
                <a:tc>
                  <a:txBody>
                    <a:bodyPr/>
                    <a:lstStyle/>
                    <a:p>
                      <a:r>
                        <a:rPr lang="en-US" dirty="0" smtClean="0"/>
                        <a:t>#1</a:t>
                      </a:r>
                      <a:endParaRPr lang="en-US" dirty="0"/>
                    </a:p>
                  </a:txBody>
                  <a:tcPr marL="84667" marR="8466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</a:p>
                  </a:txBody>
                  <a:tcPr marL="84667" marR="84667"/>
                </a:tc>
              </a:tr>
              <a:tr h="431597">
                <a:tc>
                  <a:txBody>
                    <a:bodyPr/>
                    <a:lstStyle/>
                    <a:p>
                      <a:r>
                        <a:rPr lang="en-US" dirty="0" smtClean="0"/>
                        <a:t>#2</a:t>
                      </a:r>
                      <a:endParaRPr lang="en-US" dirty="0"/>
                    </a:p>
                  </a:txBody>
                  <a:tcPr marL="84667" marR="8466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</a:tr>
              <a:tr h="431597">
                <a:tc>
                  <a:txBody>
                    <a:bodyPr/>
                    <a:lstStyle/>
                    <a:p>
                      <a:r>
                        <a:rPr lang="en-US" dirty="0" smtClean="0"/>
                        <a:t>#3</a:t>
                      </a:r>
                      <a:endParaRPr lang="en-US" dirty="0"/>
                    </a:p>
                  </a:txBody>
                  <a:tcPr marL="84667" marR="8466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</a:tr>
              <a:tr h="431597">
                <a:tc>
                  <a:txBody>
                    <a:bodyPr/>
                    <a:lstStyle/>
                    <a:p>
                      <a:r>
                        <a:rPr lang="en-US" dirty="0" smtClean="0"/>
                        <a:t>#4</a:t>
                      </a:r>
                      <a:endParaRPr lang="en-US" dirty="0"/>
                    </a:p>
                  </a:txBody>
                  <a:tcPr marL="84667" marR="8466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</a:tr>
              <a:tr h="431597">
                <a:tc>
                  <a:txBody>
                    <a:bodyPr/>
                    <a:lstStyle/>
                    <a:p>
                      <a:r>
                        <a:rPr lang="en-US" dirty="0" smtClean="0"/>
                        <a:t>#5</a:t>
                      </a:r>
                      <a:endParaRPr lang="en-US" dirty="0"/>
                    </a:p>
                  </a:txBody>
                  <a:tcPr marL="84667" marR="8466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</a:tr>
              <a:tr h="431597">
                <a:tc>
                  <a:txBody>
                    <a:bodyPr/>
                    <a:lstStyle/>
                    <a:p>
                      <a:r>
                        <a:rPr lang="en-US" dirty="0" smtClean="0"/>
                        <a:t>#6</a:t>
                      </a:r>
                      <a:endParaRPr lang="en-US" dirty="0"/>
                    </a:p>
                  </a:txBody>
                  <a:tcPr marL="84667" marR="8466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</a:tr>
              <a:tr h="431597">
                <a:tc>
                  <a:txBody>
                    <a:bodyPr/>
                    <a:lstStyle/>
                    <a:p>
                      <a:r>
                        <a:rPr lang="en-US" dirty="0" smtClean="0"/>
                        <a:t>#7</a:t>
                      </a:r>
                      <a:endParaRPr lang="en-US" dirty="0"/>
                    </a:p>
                  </a:txBody>
                  <a:tcPr marL="84667" marR="8466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</a:tr>
              <a:tr h="431597">
                <a:tc>
                  <a:txBody>
                    <a:bodyPr/>
                    <a:lstStyle/>
                    <a:p>
                      <a:r>
                        <a:rPr lang="en-US" dirty="0" smtClean="0"/>
                        <a:t>#8</a:t>
                      </a:r>
                      <a:endParaRPr lang="en-US" dirty="0"/>
                    </a:p>
                  </a:txBody>
                  <a:tcPr marL="84667" marR="8466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</a:tr>
              <a:tr h="431597">
                <a:tc>
                  <a:txBody>
                    <a:bodyPr/>
                    <a:lstStyle/>
                    <a:p>
                      <a:r>
                        <a:rPr lang="en-US" dirty="0" smtClean="0"/>
                        <a:t>#9</a:t>
                      </a:r>
                      <a:endParaRPr lang="en-US" dirty="0"/>
                    </a:p>
                  </a:txBody>
                  <a:tcPr marL="84667" marR="8466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84667" marR="8466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24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cs typeface="Times New Roman" pitchFamily="18" charset="0"/>
              </a:rPr>
              <a:t>Question: Why do “we” conduct academic</a:t>
            </a:r>
            <a:r>
              <a:rPr lang="en-US" sz="4000" baseline="0" dirty="0" smtClean="0">
                <a:cs typeface="Times New Roman" pitchFamily="18" charset="0"/>
              </a:rPr>
              <a:t> assessment projects?</a:t>
            </a:r>
            <a:endParaRPr lang="en-US" sz="4000" dirty="0"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001000" cy="4343400"/>
          </a:xfrm>
        </p:spPr>
        <p:txBody>
          <a:bodyPr>
            <a:normAutofit/>
          </a:bodyPr>
          <a:lstStyle/>
          <a:p>
            <a:pPr lvl="0"/>
            <a:endParaRPr lang="en-US" sz="2400" dirty="0" smtClean="0">
              <a:cs typeface="Times New Roman" pitchFamily="18" charset="0"/>
            </a:endParaRPr>
          </a:p>
          <a:p>
            <a:pPr lvl="0"/>
            <a:r>
              <a:rPr lang="en-US" sz="2800" dirty="0" smtClean="0">
                <a:cs typeface="Times New Roman" pitchFamily="18" charset="0"/>
              </a:rPr>
              <a:t>A)  Because the</a:t>
            </a:r>
            <a:r>
              <a:rPr lang="en-US" sz="2800" baseline="0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Middle States and other specialized accrediting bodies (ABET, AACSB, etc.) require it;</a:t>
            </a:r>
          </a:p>
          <a:p>
            <a:pPr lvl="0"/>
            <a:r>
              <a:rPr lang="en-US" sz="2800" dirty="0" smtClean="0">
                <a:cs typeface="Times New Roman" pitchFamily="18" charset="0"/>
              </a:rPr>
              <a:t>B)  Because other external stakeholders (like donors, trustees, grant applications) want us to;</a:t>
            </a:r>
          </a:p>
          <a:p>
            <a:pPr lvl="0"/>
            <a:r>
              <a:rPr lang="en-US" sz="2800" dirty="0" smtClean="0">
                <a:cs typeface="Times New Roman" pitchFamily="18" charset="0"/>
              </a:rPr>
              <a:t>C)  Because the federal government wants institutions of higher education to be more mindful of how college students are educated;</a:t>
            </a:r>
          </a:p>
          <a:p>
            <a:pPr lvl="0"/>
            <a:r>
              <a:rPr lang="en-US" sz="2800" dirty="0" smtClean="0">
                <a:cs typeface="Times New Roman" pitchFamily="18" charset="0"/>
              </a:rPr>
              <a:t>D)  Because we want to avoid…..THIS:</a:t>
            </a:r>
          </a:p>
        </p:txBody>
      </p:sp>
    </p:spTree>
    <p:extLst>
      <p:ext uri="{BB962C8B-B14F-4D97-AF65-F5344CB8AC3E}">
        <p14:creationId xmlns:p14="http://schemas.microsoft.com/office/powerpoint/2010/main" val="31787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TIME-OUT:  Group</a:t>
            </a:r>
            <a:r>
              <a:rPr lang="en-US" sz="4000" baseline="0" dirty="0" smtClean="0"/>
              <a:t> Assessment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3600" dirty="0" smtClean="0"/>
              <a:t>WHAT</a:t>
            </a:r>
            <a:r>
              <a:rPr lang="en-US" sz="3600" baseline="0" dirty="0" smtClean="0"/>
              <a:t> HAVE THE NEW OUTCOMES AND MAP GIVEN US (AND WHAT IS LACKING?)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3090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 Faculty Thoughts</a:t>
            </a:r>
            <a:r>
              <a:rPr lang="en-US" sz="4000" baseline="0" dirty="0" smtClean="0"/>
              <a:t> on the New Map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new</a:t>
            </a:r>
            <a:r>
              <a:rPr lang="en-US" sz="2800" baseline="0" dirty="0" smtClean="0"/>
              <a:t> Program Learning Outcomes definitely express better the department’s aspirations for their students, and also the “value” of the degree is more clearly communicated</a:t>
            </a:r>
          </a:p>
          <a:p>
            <a:r>
              <a:rPr lang="en-US" sz="2800" baseline="0" dirty="0" smtClean="0"/>
              <a:t>The distribution of coverage of PLOs still seemed troubling…</a:t>
            </a:r>
          </a:p>
          <a:p>
            <a:r>
              <a:rPr lang="en-US" sz="2800" baseline="0" dirty="0" smtClean="0"/>
              <a:t>The map indicated that coverage of material – of particular PLOs – verged on the redundant.</a:t>
            </a:r>
          </a:p>
          <a:p>
            <a:r>
              <a:rPr lang="en-US" sz="2800" baseline="0" dirty="0" smtClean="0"/>
              <a:t>But that wasn’t their experience….</a:t>
            </a:r>
            <a:endParaRPr lang="en-US" sz="2800" dirty="0" smtClean="0"/>
          </a:p>
          <a:p>
            <a:r>
              <a:rPr lang="en-US" sz="2800" dirty="0" smtClean="0"/>
              <a:t>Faculty opted for yet another look at the map…</a:t>
            </a:r>
          </a:p>
        </p:txBody>
      </p:sp>
    </p:spTree>
    <p:extLst>
      <p:ext uri="{BB962C8B-B14F-4D97-AF65-F5344CB8AC3E}">
        <p14:creationId xmlns:p14="http://schemas.microsoft.com/office/powerpoint/2010/main" val="406464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Reformatting</a:t>
            </a:r>
            <a:r>
              <a:rPr lang="en-US" baseline="0" dirty="0" smtClean="0"/>
              <a:t> the Curriculum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620000" cy="4572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/>
              <a:t>One colleague noted that the map might be more helpful if distinctions were made with regard</a:t>
            </a:r>
            <a:r>
              <a:rPr lang="en-US" sz="2800" baseline="0" dirty="0" smtClean="0"/>
              <a:t> to the level that material would be learned…</a:t>
            </a:r>
          </a:p>
          <a:p>
            <a:r>
              <a:rPr lang="en-US" sz="2800" baseline="0" dirty="0" smtClean="0"/>
              <a:t>Let “I/</a:t>
            </a:r>
            <a:r>
              <a:rPr lang="en-US" sz="2800" baseline="0" dirty="0" err="1" smtClean="0"/>
              <a:t>i</a:t>
            </a:r>
            <a:r>
              <a:rPr lang="en-US" sz="2800" baseline="0" dirty="0" smtClean="0"/>
              <a:t>” represent “introduction</a:t>
            </a:r>
            <a:r>
              <a:rPr lang="en-US" sz="2800" dirty="0" smtClean="0"/>
              <a:t> to skills &amp; concepts</a:t>
            </a:r>
            <a:r>
              <a:rPr lang="en-US" sz="2800" baseline="0" dirty="0" smtClean="0"/>
              <a:t>”</a:t>
            </a:r>
          </a:p>
          <a:p>
            <a:r>
              <a:rPr lang="en-US" sz="2800" baseline="0" dirty="0" smtClean="0"/>
              <a:t>Let “R/r” represent “reinforcement of skills &amp; concepts”</a:t>
            </a:r>
          </a:p>
          <a:p>
            <a:r>
              <a:rPr lang="en-US" sz="2800" dirty="0" smtClean="0"/>
              <a:t>Let “A/a” represent “advanced level of skills &amp; concepts”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768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Curriculum Map for the Music Studies Program (IRA Method)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8057534"/>
              </p:ext>
            </p:extLst>
          </p:nvPr>
        </p:nvGraphicFramePr>
        <p:xfrm>
          <a:off x="533400" y="1752596"/>
          <a:ext cx="7620000" cy="4556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703747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PLO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151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121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102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152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251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221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241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252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222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MUS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242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/>
                </a:tc>
              </a:tr>
              <a:tr h="42811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#1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I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alisto MT" panose="02040603050505030304" pitchFamily="18" charset="0"/>
                        </a:rPr>
                        <a:t>i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alisto MT" panose="02040603050505030304" pitchFamily="18" charset="0"/>
                        </a:rPr>
                        <a:t>i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I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R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alisto MT" panose="02040603050505030304" pitchFamily="18" charset="0"/>
                        </a:rPr>
                        <a:t>i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R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R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r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R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A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A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r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R</a:t>
                      </a:r>
                    </a:p>
                  </a:txBody>
                  <a:tcPr marL="84667" marR="84667"/>
                </a:tc>
              </a:tr>
              <a:tr h="42811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#2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alisto MT" panose="02040603050505030304" pitchFamily="18" charset="0"/>
                        </a:rPr>
                        <a:t>i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alisto MT" panose="02040603050505030304" pitchFamily="18" charset="0"/>
                        </a:rPr>
                        <a:t>i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alisto MT" panose="02040603050505030304" pitchFamily="18" charset="0"/>
                        </a:rPr>
                        <a:t>i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alisto MT" panose="02040603050505030304" pitchFamily="18" charset="0"/>
                        </a:rPr>
                        <a:t>i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I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R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R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R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</a:tr>
              <a:tr h="42811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#3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alisto MT" panose="02040603050505030304" pitchFamily="18" charset="0"/>
                        </a:rPr>
                        <a:t>i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I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I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alisto MT" panose="02040603050505030304" pitchFamily="18" charset="0"/>
                        </a:rPr>
                        <a:t>i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I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R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alisto MT" panose="02040603050505030304" pitchFamily="18" charset="0"/>
                        </a:rPr>
                        <a:t>i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R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R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R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A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A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</a:tr>
              <a:tr h="42811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#4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alisto MT" panose="02040603050505030304" pitchFamily="18" charset="0"/>
                        </a:rPr>
                        <a:t>i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alisto MT" panose="02040603050505030304" pitchFamily="18" charset="0"/>
                        </a:rPr>
                        <a:t>i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I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r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r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R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r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r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a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</a:tr>
              <a:tr h="42811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#5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alisto MT" panose="02040603050505030304" pitchFamily="18" charset="0"/>
                        </a:rPr>
                        <a:t>i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i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R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I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R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R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A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a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A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</a:tr>
              <a:tr h="42811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#6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alisto MT" panose="02040603050505030304" pitchFamily="18" charset="0"/>
                        </a:rPr>
                        <a:t>i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I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R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r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R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</a:tr>
              <a:tr h="42811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#7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I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r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R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</a:tr>
              <a:tr h="42811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#8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I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I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R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r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I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</a:tr>
              <a:tr h="42811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#9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alisto MT" panose="02040603050505030304" pitchFamily="18" charset="0"/>
                        </a:rPr>
                        <a:t>i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I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R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I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 marL="84667" marR="8466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69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TIME-OUT:  Group</a:t>
            </a:r>
            <a:r>
              <a:rPr lang="en-US" sz="4000" baseline="0" dirty="0" smtClean="0"/>
              <a:t> Assessment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3600" dirty="0" smtClean="0"/>
              <a:t>WHAT</a:t>
            </a:r>
            <a:r>
              <a:rPr lang="en-US" sz="3600" baseline="0" dirty="0" smtClean="0"/>
              <a:t> DO YOU THINK NOW?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6009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New Response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This map did provide the faculty with evidence needed for change</a:t>
            </a:r>
          </a:p>
          <a:p>
            <a:pPr lvl="1"/>
            <a:r>
              <a:rPr lang="en-US" sz="2400" dirty="0"/>
              <a:t>I</a:t>
            </a:r>
            <a:r>
              <a:rPr lang="en-US" sz="2400" baseline="0" dirty="0" smtClean="0"/>
              <a:t>t provided an easy-to-review glimpse into the strengths and weaknesses of the curriculum.</a:t>
            </a:r>
            <a:endParaRPr lang="en-US" sz="2400" dirty="0" smtClean="0"/>
          </a:p>
          <a:p>
            <a:pPr lvl="1"/>
            <a:r>
              <a:rPr lang="en-US" sz="2400" dirty="0" smtClean="0"/>
              <a:t>It provided the faculty with an important tool with which they could have thoughtful discussions about degree content and rigor</a:t>
            </a:r>
          </a:p>
          <a:p>
            <a:pPr lvl="1"/>
            <a:r>
              <a:rPr lang="en-US" sz="2400" dirty="0" smtClean="0"/>
              <a:t>It helped them to make decisions about how to make their degree more effective for students</a:t>
            </a:r>
          </a:p>
          <a:p>
            <a:pPr lvl="0"/>
            <a:r>
              <a:rPr lang="en-US" sz="2800" dirty="0" smtClean="0"/>
              <a:t>Faculty opted to re-visit courses</a:t>
            </a:r>
          </a:p>
        </p:txBody>
      </p:sp>
    </p:spTree>
    <p:extLst>
      <p:ext uri="{BB962C8B-B14F-4D97-AF65-F5344CB8AC3E}">
        <p14:creationId xmlns:p14="http://schemas.microsoft.com/office/powerpoint/2010/main" val="5306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Still Not Done….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rmAutofit fontScale="92500" lnSpcReduction="10000"/>
          </a:bodyPr>
          <a:lstStyle/>
          <a:p>
            <a:endParaRPr lang="en-US" sz="2400" dirty="0" smtClean="0"/>
          </a:p>
          <a:p>
            <a:r>
              <a:rPr lang="en-US" sz="2800" dirty="0" smtClean="0"/>
              <a:t>Concerned about the coverage of some key concepts, the faculty considered their options</a:t>
            </a:r>
          </a:p>
          <a:p>
            <a:r>
              <a:rPr lang="en-US" sz="2800" dirty="0" smtClean="0"/>
              <a:t>They decided to create an additional course, a capstone, that would provide the added level of learning that they thought their students deserved and needed</a:t>
            </a:r>
          </a:p>
          <a:p>
            <a:r>
              <a:rPr lang="en-US" sz="2800" dirty="0" smtClean="0"/>
              <a:t>The number of elective courses was reduced by one to accommodate the change without increasing the number of credits</a:t>
            </a:r>
          </a:p>
          <a:p>
            <a:r>
              <a:rPr lang="en-US" sz="2800" dirty="0" smtClean="0"/>
              <a:t>The “Special</a:t>
            </a:r>
            <a:r>
              <a:rPr lang="en-US" sz="2800" baseline="0" dirty="0" smtClean="0"/>
              <a:t> Music Topics” course, which had been an independent study course (and which was not included in the map), was eliminated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9604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So, how did curriculum mapping help this program’s faculty?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sz="2400" dirty="0" smtClean="0"/>
          </a:p>
          <a:p>
            <a:r>
              <a:rPr lang="en-US" sz="2800" dirty="0" smtClean="0"/>
              <a:t>Initial map provided excellent overview of an overwrought</a:t>
            </a:r>
            <a:r>
              <a:rPr lang="en-US" sz="2800" baseline="0" dirty="0" smtClean="0"/>
              <a:t> curriculum that was strong at the course level, but weak at the program level</a:t>
            </a:r>
            <a:endParaRPr lang="en-US" sz="2800" dirty="0" smtClean="0"/>
          </a:p>
          <a:p>
            <a:r>
              <a:rPr lang="en-US" sz="2800" dirty="0" smtClean="0"/>
              <a:t>Faculty recognized that their PLOs needed attention</a:t>
            </a:r>
          </a:p>
          <a:p>
            <a:r>
              <a:rPr lang="en-US" sz="2800" dirty="0" smtClean="0"/>
              <a:t>More importantly, the faculty recognized that, even with more well-developed PLOs, their courses</a:t>
            </a:r>
            <a:r>
              <a:rPr lang="en-US" sz="2800" baseline="0" dirty="0" smtClean="0"/>
              <a:t> needed “coherence”</a:t>
            </a:r>
            <a:endParaRPr lang="en-US" sz="2800" dirty="0" smtClean="0"/>
          </a:p>
          <a:p>
            <a:r>
              <a:rPr lang="en-US" sz="2800" dirty="0" smtClean="0"/>
              <a:t>The program faculty successfully engaged in an intellectually honest and complete inquiry about their degree program.</a:t>
            </a:r>
          </a:p>
          <a:p>
            <a:r>
              <a:rPr lang="en-US" sz="2800" dirty="0" smtClean="0"/>
              <a:t>Curriculum mapping triggered a wholesale reconsideration of the program’s curriculum and focus</a:t>
            </a:r>
          </a:p>
        </p:txBody>
      </p:sp>
    </p:spTree>
    <p:extLst>
      <p:ext uri="{BB962C8B-B14F-4D97-AF65-F5344CB8AC3E}">
        <p14:creationId xmlns:p14="http://schemas.microsoft.com/office/powerpoint/2010/main" val="10874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3600" dirty="0" smtClean="0"/>
              <a:t>Questions/Comments/Criticisms?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5939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1260" cy="1054394"/>
          </a:xfrm>
        </p:spPr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fs3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81000"/>
            <a:ext cx="4052888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192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7620000" cy="12954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cs typeface="Times New Roman" pitchFamily="18" charset="0"/>
              </a:rPr>
              <a:t>The Brighter</a:t>
            </a:r>
            <a:r>
              <a:rPr lang="en-US" sz="4000" baseline="0" dirty="0" smtClean="0">
                <a:cs typeface="Times New Roman" pitchFamily="18" charset="0"/>
              </a:rPr>
              <a:t> Side:                              Utilizing Assessment for Improvement</a:t>
            </a:r>
            <a:endParaRPr lang="en-US" sz="4000" dirty="0"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533400" y="1828800"/>
            <a:ext cx="7391400" cy="4343400"/>
          </a:xfrm>
        </p:spPr>
        <p:txBody>
          <a:bodyPr>
            <a:noAutofit/>
          </a:bodyPr>
          <a:lstStyle/>
          <a:p>
            <a:r>
              <a:rPr lang="en-US" sz="2600" dirty="0" smtClean="0">
                <a:cs typeface="Times New Roman" pitchFamily="18" charset="0"/>
              </a:rPr>
              <a:t>Ideally, assessment</a:t>
            </a:r>
            <a:r>
              <a:rPr lang="en-US" sz="2600" baseline="0" dirty="0" smtClean="0">
                <a:cs typeface="Times New Roman" pitchFamily="18" charset="0"/>
              </a:rPr>
              <a:t> processes are NOT all about the numbers and statistics, but about the content and context of the educational product (learning)</a:t>
            </a:r>
          </a:p>
          <a:p>
            <a:r>
              <a:rPr lang="en-US" sz="2600" baseline="0" dirty="0" smtClean="0">
                <a:cs typeface="Times New Roman" pitchFamily="18" charset="0"/>
              </a:rPr>
              <a:t>Assessment can help department faculties organize systematically some of the business they are already conducting, and provide a sensible framework for those endeavors</a:t>
            </a:r>
          </a:p>
          <a:p>
            <a:r>
              <a:rPr lang="en-US" sz="2600" baseline="0" dirty="0" smtClean="0">
                <a:cs typeface="Times New Roman" pitchFamily="18" charset="0"/>
              </a:rPr>
              <a:t>Even accrediting bodies are now focusing on the “back end” of assessment, rather than the “front end…”</a:t>
            </a:r>
          </a:p>
        </p:txBody>
      </p:sp>
    </p:spTree>
    <p:extLst>
      <p:ext uri="{BB962C8B-B14F-4D97-AF65-F5344CB8AC3E}">
        <p14:creationId xmlns:p14="http://schemas.microsoft.com/office/powerpoint/2010/main" val="181653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533400" y="609600"/>
            <a:ext cx="7391400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cs typeface="Times New Roman" pitchFamily="18" charset="0"/>
              </a:rPr>
              <a:t>How</a:t>
            </a:r>
            <a:r>
              <a:rPr lang="en-US" sz="4000" baseline="0" dirty="0" smtClean="0">
                <a:cs typeface="Times New Roman" pitchFamily="18" charset="0"/>
              </a:rPr>
              <a:t> does assessment relate to the curriculum?</a:t>
            </a:r>
            <a:endParaRPr lang="en-US" sz="4000" dirty="0"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609600" y="1828800"/>
            <a:ext cx="7315200" cy="4572000"/>
          </a:xfrm>
        </p:spPr>
        <p:txBody>
          <a:bodyPr>
            <a:normAutofit fontScale="92500"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cs typeface="Times New Roman" pitchFamily="18" charset="0"/>
              </a:rPr>
              <a:t>Assessment processes,</a:t>
            </a:r>
            <a:r>
              <a:rPr lang="en-US" sz="2600" baseline="0" dirty="0" smtClean="0">
                <a:cs typeface="Times New Roman" pitchFamily="18" charset="0"/>
              </a:rPr>
              <a:t> designed  and executed carefully and purposefully, offer</a:t>
            </a:r>
            <a:r>
              <a:rPr lang="en-US" sz="2600" dirty="0" smtClean="0">
                <a:cs typeface="Times New Roman" pitchFamily="18" charset="0"/>
              </a:rPr>
              <a:t> the faculty important insights</a:t>
            </a:r>
            <a:endParaRPr lang="en-US" sz="2600" baseline="0" dirty="0" smtClean="0">
              <a:cs typeface="Times New Roman" pitchFamily="18" charset="0"/>
            </a:endParaRPr>
          </a:p>
          <a:p>
            <a:pPr lvl="1"/>
            <a:r>
              <a:rPr lang="en-US" sz="2200" dirty="0" smtClean="0">
                <a:cs typeface="Times New Roman" pitchFamily="18" charset="0"/>
              </a:rPr>
              <a:t>Inform the faculty</a:t>
            </a:r>
            <a:r>
              <a:rPr lang="en-US" sz="2200" baseline="0" dirty="0" smtClean="0">
                <a:cs typeface="Times New Roman" pitchFamily="18" charset="0"/>
              </a:rPr>
              <a:t> about student learning: patterns and trends, strengths and weaknesses</a:t>
            </a:r>
          </a:p>
          <a:p>
            <a:pPr lvl="1"/>
            <a:r>
              <a:rPr lang="en-US" sz="2200" baseline="0" dirty="0" smtClean="0">
                <a:cs typeface="Times New Roman" pitchFamily="18" charset="0"/>
              </a:rPr>
              <a:t>Engage the faculty in discussions about teaching and learning</a:t>
            </a:r>
          </a:p>
          <a:p>
            <a:pPr lvl="1"/>
            <a:r>
              <a:rPr lang="en-US" sz="2200" baseline="0" dirty="0" smtClean="0">
                <a:cs typeface="Times New Roman" pitchFamily="18" charset="0"/>
              </a:rPr>
              <a:t>Inspire faculty members and departments to make curricular</a:t>
            </a:r>
            <a:r>
              <a:rPr lang="en-US" sz="2200" dirty="0" smtClean="0">
                <a:cs typeface="Times New Roman" pitchFamily="18" charset="0"/>
              </a:rPr>
              <a:t> </a:t>
            </a:r>
            <a:r>
              <a:rPr lang="en-US" sz="2200" baseline="0" dirty="0" smtClean="0">
                <a:cs typeface="Times New Roman" pitchFamily="18" charset="0"/>
              </a:rPr>
              <a:t>improvements to programs and courses</a:t>
            </a:r>
            <a:endParaRPr lang="en-US" sz="2200" dirty="0" smtClean="0">
              <a:cs typeface="Times New Roman" pitchFamily="18" charset="0"/>
            </a:endParaRPr>
          </a:p>
          <a:p>
            <a:r>
              <a:rPr lang="en-US" sz="2600" dirty="0" smtClean="0">
                <a:cs typeface="Times New Roman" pitchFamily="18" charset="0"/>
              </a:rPr>
              <a:t>Assessment is not about the numbers</a:t>
            </a:r>
            <a:r>
              <a:rPr lang="en-US" sz="2600" baseline="0" dirty="0" smtClean="0">
                <a:cs typeface="Times New Roman" pitchFamily="18" charset="0"/>
              </a:rPr>
              <a:t> and data, but about information and what we do with that information</a:t>
            </a:r>
          </a:p>
        </p:txBody>
      </p:sp>
    </p:spTree>
    <p:extLst>
      <p:ext uri="{BB962C8B-B14F-4D97-AF65-F5344CB8AC3E}">
        <p14:creationId xmlns:p14="http://schemas.microsoft.com/office/powerpoint/2010/main" val="115996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533400" y="1600200"/>
            <a:ext cx="7467600" cy="4525963"/>
          </a:xfrm>
        </p:spPr>
        <p:txBody>
          <a:bodyPr/>
          <a:lstStyle/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sz="2800" dirty="0" smtClean="0"/>
              <a:t>The basis of a sound program curriculum includes both design and assessment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Curriculum mapping and alignment provide the gateway to meaningful assessment processes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7543800" cy="1143000"/>
          </a:xfrm>
        </p:spPr>
        <p:txBody>
          <a:bodyPr/>
          <a:lstStyle/>
          <a:p>
            <a:r>
              <a:rPr lang="en-US" dirty="0" smtClean="0"/>
              <a:t>Making Key Connections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152</TotalTime>
  <Words>4202</Words>
  <Application>Microsoft Office PowerPoint</Application>
  <PresentationFormat>On-screen Show (4:3)</PresentationFormat>
  <Paragraphs>1526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Adjacency</vt:lpstr>
      <vt:lpstr>Applying the Strategies of Curriculum Alignment to Degree Programs and Courses:  Assessment Principles for Improved Teaching and Learning</vt:lpstr>
      <vt:lpstr>Assessment:                  Everyone’s Favorite Task</vt:lpstr>
      <vt:lpstr>Dealing with External Expectations</vt:lpstr>
      <vt:lpstr>What Middle States says</vt:lpstr>
      <vt:lpstr>Question: Why do “we” conduct academic assessment projects?</vt:lpstr>
      <vt:lpstr>PowerPoint Presentation</vt:lpstr>
      <vt:lpstr>The Brighter Side:                              Utilizing Assessment for Improvement</vt:lpstr>
      <vt:lpstr>How does assessment relate to the curriculum?</vt:lpstr>
      <vt:lpstr>Making Key Connections</vt:lpstr>
      <vt:lpstr>Curriculum Alignment as a process gives us the chance to:</vt:lpstr>
      <vt:lpstr>Sounds good, but why bother?</vt:lpstr>
      <vt:lpstr>When skeptics become problem-solvers…</vt:lpstr>
      <vt:lpstr>PowerPoint Presentation</vt:lpstr>
      <vt:lpstr>“Tilling the Soil”</vt:lpstr>
      <vt:lpstr>Initiating the Mapping Process</vt:lpstr>
      <vt:lpstr>Clear, right?  How about an example?</vt:lpstr>
      <vt:lpstr>Case Study</vt:lpstr>
      <vt:lpstr>Example:  Program Learning Outcomes</vt:lpstr>
      <vt:lpstr>What Are We Looking For?</vt:lpstr>
      <vt:lpstr>PowerPoint Presentation</vt:lpstr>
      <vt:lpstr>PowerPoint Presentation</vt:lpstr>
      <vt:lpstr>TIME-OUT:  Group Assessment</vt:lpstr>
      <vt:lpstr>Preliminary Review Indicated:</vt:lpstr>
      <vt:lpstr>But wait, there’s MORE</vt:lpstr>
      <vt:lpstr>Follow-up on the initial mapping</vt:lpstr>
      <vt:lpstr>Changes to Curriculum</vt:lpstr>
      <vt:lpstr>PowerPoint Presentation</vt:lpstr>
      <vt:lpstr>Ascertaining an Assessment Strategy for Courses</vt:lpstr>
      <vt:lpstr>PowerPoint Presentation</vt:lpstr>
      <vt:lpstr>Final “Linkage” Documented</vt:lpstr>
      <vt:lpstr>PowerPoint Presentation</vt:lpstr>
      <vt:lpstr>Bringing everything together</vt:lpstr>
      <vt:lpstr>Inputting and Interpreting Assessment Results</vt:lpstr>
      <vt:lpstr>PowerPoint Presentation</vt:lpstr>
      <vt:lpstr>TIME-OUT:  Group Assessment</vt:lpstr>
      <vt:lpstr>Conclusions from Assessment</vt:lpstr>
      <vt:lpstr>Unexpected benefits</vt:lpstr>
      <vt:lpstr>PowerPoint Presentation</vt:lpstr>
      <vt:lpstr>Case Study</vt:lpstr>
      <vt:lpstr>Another Example--</vt:lpstr>
      <vt:lpstr>Their Mission Statement</vt:lpstr>
      <vt:lpstr>Program Goals</vt:lpstr>
      <vt:lpstr>Program Learning Outcomes</vt:lpstr>
      <vt:lpstr>Curriculum Map for the Music Studies Program (initial view)</vt:lpstr>
      <vt:lpstr>TIME-OUT:  Group Assessment</vt:lpstr>
      <vt:lpstr>Initial Reactions</vt:lpstr>
      <vt:lpstr>First Response</vt:lpstr>
      <vt:lpstr>Revised Program Learning Outcomes</vt:lpstr>
      <vt:lpstr>New Curriculum Map for the Music Studies Program (initial view)</vt:lpstr>
      <vt:lpstr>TIME-OUT:  Group Assessment</vt:lpstr>
      <vt:lpstr> Faculty Thoughts on the New Map</vt:lpstr>
      <vt:lpstr>Reformatting the Curriculum Map</vt:lpstr>
      <vt:lpstr>Curriculum Map for the Music Studies Program (IRA Method)</vt:lpstr>
      <vt:lpstr>TIME-OUT:  Group Assessment</vt:lpstr>
      <vt:lpstr>New Response</vt:lpstr>
      <vt:lpstr>Still Not Done….</vt:lpstr>
      <vt:lpstr>So, how did curriculum mapping help this program’s faculty?</vt:lpstr>
      <vt:lpstr>PowerPoint Presentation</vt:lpstr>
    </vt:vector>
  </TitlesOfParts>
  <Company>Monroe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</dc:creator>
  <cp:lastModifiedBy>Administrator</cp:lastModifiedBy>
  <cp:revision>21</cp:revision>
  <dcterms:created xsi:type="dcterms:W3CDTF">2014-02-27T23:52:32Z</dcterms:created>
  <dcterms:modified xsi:type="dcterms:W3CDTF">2014-03-10T16:06:54Z</dcterms:modified>
</cp:coreProperties>
</file>