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Lst>
  <p:sldSz cy="5143500" cx="9144000"/>
  <p:notesSz cx="6858000" cy="9144000"/>
  <p:embeddedFontLst>
    <p:embeddedFont>
      <p:font typeface="Lato"/>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font" Target="fonts/Lato-regular.fntdata"/><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Lato-italic.fntdata"/><Relationship Id="rId14" Type="http://schemas.openxmlformats.org/officeDocument/2006/relationships/font" Target="fonts/Lato-bold.fntdata"/><Relationship Id="rId16" Type="http://schemas.openxmlformats.org/officeDocument/2006/relationships/font" Target="fonts/La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ce924a432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ce924a432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ce924a432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ce924a432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6d44a7643a7e9685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6d44a7643a7e9685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6d44a7643a7e9685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6d44a7643a7e9685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c6f3da25b4bd7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c6f3da25b4bd7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c6f3da25b4bd76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c6f3da25b4bd7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livicarlen.design@gmail.com" TargetMode="Externa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1002075" y="1013475"/>
            <a:ext cx="2903700" cy="322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 name="Google Shape;55;p13"/>
          <p:cNvSpPr txBox="1"/>
          <p:nvPr/>
        </p:nvSpPr>
        <p:spPr>
          <a:xfrm>
            <a:off x="1525900" y="1981400"/>
            <a:ext cx="20043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Photo/Headshot</a:t>
            </a:r>
            <a:endParaRPr sz="1800">
              <a:solidFill>
                <a:schemeClr val="dk2"/>
              </a:solidFill>
            </a:endParaRPr>
          </a:p>
        </p:txBody>
      </p:sp>
      <p:sp>
        <p:nvSpPr>
          <p:cNvPr id="56" name="Google Shape;56;p13"/>
          <p:cNvSpPr txBox="1"/>
          <p:nvPr/>
        </p:nvSpPr>
        <p:spPr>
          <a:xfrm>
            <a:off x="4543525" y="1047625"/>
            <a:ext cx="33024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rPr>
              <a:t>Livi Carlen</a:t>
            </a:r>
            <a:endParaRPr sz="2000">
              <a:solidFill>
                <a:schemeClr val="dk2"/>
              </a:solidFill>
            </a:endParaRPr>
          </a:p>
        </p:txBody>
      </p:sp>
      <p:sp>
        <p:nvSpPr>
          <p:cNvPr id="57" name="Google Shape;57;p13"/>
          <p:cNvSpPr txBox="1"/>
          <p:nvPr/>
        </p:nvSpPr>
        <p:spPr>
          <a:xfrm>
            <a:off x="4543525" y="1787800"/>
            <a:ext cx="3632700" cy="233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Livi Carlen is a New York based illustrator and graphic designer. Her art reflects on the playful, emotional and nostalgic moments in life, through stories about coming of age and relationships with ourselves and the world. Carlen always aims to create a welcoming environment for viewers by inspiring curiosity and feelings within people through colorful and lively illustrations.</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 sz="1100">
                <a:solidFill>
                  <a:schemeClr val="dk1"/>
                </a:solidFill>
              </a:rPr>
              <a:t>livicarlen.com</a:t>
            </a:r>
            <a:endParaRPr sz="1100">
              <a:solidFill>
                <a:schemeClr val="dk1"/>
              </a:solidFill>
            </a:endParaRPr>
          </a:p>
          <a:p>
            <a:pPr indent="0" lvl="0" marL="0" rtl="0" algn="l">
              <a:spcBef>
                <a:spcPts val="0"/>
              </a:spcBef>
              <a:spcAft>
                <a:spcPts val="0"/>
              </a:spcAft>
              <a:buNone/>
            </a:pPr>
            <a:r>
              <a:rPr lang="en" sz="1100">
                <a:solidFill>
                  <a:schemeClr val="dk1"/>
                </a:solidFill>
              </a:rPr>
              <a:t>IG: @livienrose_</a:t>
            </a:r>
            <a:endParaRPr sz="1100">
              <a:solidFill>
                <a:schemeClr val="dk1"/>
              </a:solidFill>
            </a:endParaRPr>
          </a:p>
          <a:p>
            <a:pPr indent="0" lvl="0" marL="0" rtl="0" algn="l">
              <a:spcBef>
                <a:spcPts val="0"/>
              </a:spcBef>
              <a:spcAft>
                <a:spcPts val="0"/>
              </a:spcAft>
              <a:buClr>
                <a:schemeClr val="dk1"/>
              </a:buClr>
              <a:buSzPts val="1100"/>
              <a:buFont typeface="Arial"/>
              <a:buNone/>
            </a:pPr>
            <a:r>
              <a:rPr lang="en" sz="1100" u="sng">
                <a:solidFill>
                  <a:schemeClr val="accent5"/>
                </a:solidFill>
                <a:hlinkClick r:id="rId3">
                  <a:extLst>
                    <a:ext uri="{A12FA001-AC4F-418D-AE19-62706E023703}">
                      <ahyp:hlinkClr val="tx"/>
                    </a:ext>
                  </a:extLst>
                </a:hlinkClick>
              </a:rPr>
              <a:t>livicarlen.design@gmail.com</a:t>
            </a:r>
            <a:endParaRPr sz="1100">
              <a:solidFill>
                <a:schemeClr val="dk1"/>
              </a:solidFill>
            </a:endParaRPr>
          </a:p>
        </p:txBody>
      </p:sp>
      <p:pic>
        <p:nvPicPr>
          <p:cNvPr id="58" name="Google Shape;58;p13"/>
          <p:cNvPicPr preferRelativeResize="0"/>
          <p:nvPr/>
        </p:nvPicPr>
        <p:blipFill rotWithShape="1">
          <a:blip r:embed="rId4">
            <a:alphaModFix/>
          </a:blip>
          <a:srcRect b="0" l="0" r="0" t="10023"/>
          <a:stretch/>
        </p:blipFill>
        <p:spPr>
          <a:xfrm>
            <a:off x="1002075" y="1013475"/>
            <a:ext cx="2903700" cy="3222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nvSpPr>
        <p:spPr>
          <a:xfrm>
            <a:off x="557975" y="1036250"/>
            <a:ext cx="4520700" cy="3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i="1" lang="en" sz="1100">
                <a:solidFill>
                  <a:schemeClr val="dk1"/>
                </a:solidFill>
                <a:latin typeface="Lato"/>
                <a:ea typeface="Lato"/>
                <a:cs typeface="Lato"/>
                <a:sym typeface="Lato"/>
              </a:rPr>
              <a:t>Young, Fun, and So Confused!</a:t>
            </a:r>
            <a:r>
              <a:rPr lang="en" sz="1100">
                <a:solidFill>
                  <a:schemeClr val="dk1"/>
                </a:solidFill>
                <a:latin typeface="Lato"/>
                <a:ea typeface="Lato"/>
                <a:cs typeface="Lato"/>
                <a:sym typeface="Lato"/>
              </a:rPr>
              <a:t>, is a coming-of-age, romantic comedy, story about the life of a girl dating in her twenties. It is a 56-page rhyming picture book marketed for adult readers, </a:t>
            </a:r>
            <a:r>
              <a:rPr lang="en" sz="1100">
                <a:solidFill>
                  <a:schemeClr val="dk1"/>
                </a:solidFill>
                <a:highlight>
                  <a:srgbClr val="FFFFFF"/>
                </a:highlight>
                <a:latin typeface="Lato"/>
                <a:ea typeface="Lato"/>
                <a:cs typeface="Lato"/>
                <a:sym typeface="Lato"/>
              </a:rPr>
              <a:t>because grown-ups deserve the beautiful illustrations of picture books, too!</a:t>
            </a:r>
            <a:endParaRPr sz="1100">
              <a:solidFill>
                <a:schemeClr val="dk1"/>
              </a:solidFill>
              <a:highlight>
                <a:srgbClr val="FFFFFF"/>
              </a:highlight>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None/>
            </a:pPr>
            <a:r>
              <a:rPr lang="en" sz="1100">
                <a:solidFill>
                  <a:schemeClr val="dk1"/>
                </a:solidFill>
                <a:latin typeface="Lato"/>
                <a:ea typeface="Lato"/>
                <a:cs typeface="Lato"/>
                <a:sym typeface="Lato"/>
              </a:rPr>
              <a:t>Dating was a new and big aspect of my life when starting my visual thesis journey. The experience felt like a satire, but I met interesting characters that I felt needed to be shared with the public because of how relatable they were. I believe everyone who dates will encounter at least one of these: Lothario, Boy-Next-Door, Art Boy, and Friend.</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In addition, I found the experience of dating online to be reminiscent of taking library books out. With that being said, each character is a new book I pick out from the library-of-love!</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highlight>
                  <a:srgbClr val="FFFFFF"/>
                </a:highlight>
                <a:latin typeface="Lato"/>
                <a:ea typeface="Lato"/>
                <a:cs typeface="Lato"/>
                <a:sym typeface="Lato"/>
              </a:rPr>
              <a:t>This thesis also marrys my two art styles for a full circle art identity. My linear style represents  the present time-“line” and reality, whereas the full render style evokes the animated feelings of first dates. </a:t>
            </a:r>
            <a:endParaRPr sz="1100">
              <a:solidFill>
                <a:schemeClr val="dk1"/>
              </a:solidFill>
              <a:latin typeface="Lato"/>
              <a:ea typeface="Lato"/>
              <a:cs typeface="Lato"/>
              <a:sym typeface="Lato"/>
            </a:endParaRPr>
          </a:p>
        </p:txBody>
      </p:sp>
      <p:sp>
        <p:nvSpPr>
          <p:cNvPr id="64" name="Google Shape;64;p14"/>
          <p:cNvSpPr txBox="1"/>
          <p:nvPr/>
        </p:nvSpPr>
        <p:spPr>
          <a:xfrm>
            <a:off x="557975" y="445850"/>
            <a:ext cx="42777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rPr>
              <a:t>Young, Fun, and So Confused!</a:t>
            </a:r>
            <a:endParaRPr sz="2000">
              <a:solidFill>
                <a:schemeClr val="dk2"/>
              </a:solidFill>
            </a:endParaRPr>
          </a:p>
        </p:txBody>
      </p:sp>
      <p:sp>
        <p:nvSpPr>
          <p:cNvPr id="65" name="Google Shape;65;p14"/>
          <p:cNvSpPr txBox="1"/>
          <p:nvPr/>
        </p:nvSpPr>
        <p:spPr>
          <a:xfrm>
            <a:off x="5911200" y="1755279"/>
            <a:ext cx="24444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Detail of one of your images</a:t>
            </a:r>
            <a:endParaRPr sz="1800">
              <a:solidFill>
                <a:schemeClr val="dk2"/>
              </a:solidFill>
            </a:endParaRPr>
          </a:p>
        </p:txBody>
      </p:sp>
      <p:pic>
        <p:nvPicPr>
          <p:cNvPr id="66" name="Google Shape;66;p14"/>
          <p:cNvPicPr preferRelativeResize="0"/>
          <p:nvPr/>
        </p:nvPicPr>
        <p:blipFill>
          <a:blip r:embed="rId3">
            <a:alphaModFix/>
          </a:blip>
          <a:stretch>
            <a:fillRect/>
          </a:stretch>
        </p:blipFill>
        <p:spPr>
          <a:xfrm>
            <a:off x="5267780" y="757850"/>
            <a:ext cx="3541503" cy="35415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a:t>
            </a:r>
            <a:r>
              <a:rPr lang="en" sz="1800">
                <a:solidFill>
                  <a:schemeClr val="dk2"/>
                </a:solidFill>
              </a:rPr>
              <a:t> 1</a:t>
            </a:r>
            <a:endParaRPr sz="1800">
              <a:solidFill>
                <a:schemeClr val="dk2"/>
              </a:solidFill>
            </a:endParaRPr>
          </a:p>
        </p:txBody>
      </p:sp>
      <p:sp>
        <p:nvSpPr>
          <p:cNvPr id="72" name="Google Shape;72;p15"/>
          <p:cNvSpPr txBox="1"/>
          <p:nvPr/>
        </p:nvSpPr>
        <p:spPr>
          <a:xfrm>
            <a:off x="6969025" y="2571750"/>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Intro</a:t>
            </a:r>
            <a:endParaRPr sz="1100"/>
          </a:p>
          <a:p>
            <a:pPr indent="0" lvl="0" marL="0" rtl="0" algn="l">
              <a:spcBef>
                <a:spcPts val="0"/>
              </a:spcBef>
              <a:spcAft>
                <a:spcPts val="0"/>
              </a:spcAft>
              <a:buNone/>
            </a:pPr>
            <a:r>
              <a:rPr lang="en" sz="1100"/>
              <a:t>Digital Print</a:t>
            </a:r>
            <a:endParaRPr sz="1100"/>
          </a:p>
          <a:p>
            <a:pPr indent="0" lvl="0" marL="0" rtl="0" algn="l">
              <a:spcBef>
                <a:spcPts val="0"/>
              </a:spcBef>
              <a:spcAft>
                <a:spcPts val="0"/>
              </a:spcAft>
              <a:buNone/>
            </a:pPr>
            <a:r>
              <a:rPr lang="en" sz="1100"/>
              <a:t>6” x 12”</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Linear art style creating foundation for book’s world.</a:t>
            </a:r>
            <a:endParaRPr sz="1100"/>
          </a:p>
        </p:txBody>
      </p:sp>
      <p:pic>
        <p:nvPicPr>
          <p:cNvPr id="73" name="Google Shape;73;p15"/>
          <p:cNvPicPr preferRelativeResize="0"/>
          <p:nvPr/>
        </p:nvPicPr>
        <p:blipFill>
          <a:blip r:embed="rId3">
            <a:alphaModFix/>
          </a:blip>
          <a:stretch>
            <a:fillRect/>
          </a:stretch>
        </p:blipFill>
        <p:spPr>
          <a:xfrm>
            <a:off x="366630" y="931638"/>
            <a:ext cx="3188496" cy="3188496"/>
          </a:xfrm>
          <a:prstGeom prst="rect">
            <a:avLst/>
          </a:prstGeom>
          <a:noFill/>
          <a:ln>
            <a:noFill/>
          </a:ln>
        </p:spPr>
      </p:pic>
      <p:pic>
        <p:nvPicPr>
          <p:cNvPr id="74" name="Google Shape;74;p15"/>
          <p:cNvPicPr preferRelativeResize="0"/>
          <p:nvPr/>
        </p:nvPicPr>
        <p:blipFill>
          <a:blip r:embed="rId4">
            <a:alphaModFix/>
          </a:blip>
          <a:stretch>
            <a:fillRect/>
          </a:stretch>
        </p:blipFill>
        <p:spPr>
          <a:xfrm>
            <a:off x="3555117" y="977491"/>
            <a:ext cx="3188520" cy="31885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6"/>
          <p:cNvPicPr preferRelativeResize="0"/>
          <p:nvPr/>
        </p:nvPicPr>
        <p:blipFill>
          <a:blip r:embed="rId3">
            <a:alphaModFix/>
          </a:blip>
          <a:stretch>
            <a:fillRect/>
          </a:stretch>
        </p:blipFill>
        <p:spPr>
          <a:xfrm>
            <a:off x="3555157" y="918406"/>
            <a:ext cx="3188520" cy="3188520"/>
          </a:xfrm>
          <a:prstGeom prst="rect">
            <a:avLst/>
          </a:prstGeom>
          <a:noFill/>
          <a:ln>
            <a:noFill/>
          </a:ln>
        </p:spPr>
      </p:pic>
      <p:sp>
        <p:nvSpPr>
          <p:cNvPr id="80" name="Google Shape;80;p16"/>
          <p:cNvSpPr txBox="1"/>
          <p:nvPr/>
        </p:nvSpPr>
        <p:spPr>
          <a:xfrm>
            <a:off x="6969025" y="2571750"/>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Lothario Chapter Cover</a:t>
            </a:r>
            <a:endParaRPr sz="1100"/>
          </a:p>
          <a:p>
            <a:pPr indent="0" lvl="0" marL="0" rtl="0" algn="l">
              <a:spcBef>
                <a:spcPts val="0"/>
              </a:spcBef>
              <a:spcAft>
                <a:spcPts val="0"/>
              </a:spcAft>
              <a:buNone/>
            </a:pPr>
            <a:r>
              <a:rPr lang="en" sz="1100"/>
              <a:t>Digital Print</a:t>
            </a:r>
            <a:endParaRPr sz="1100"/>
          </a:p>
          <a:p>
            <a:pPr indent="0" lvl="0" marL="0" rtl="0" algn="l">
              <a:spcBef>
                <a:spcPts val="0"/>
              </a:spcBef>
              <a:spcAft>
                <a:spcPts val="0"/>
              </a:spcAft>
              <a:buNone/>
            </a:pPr>
            <a:r>
              <a:rPr lang="en" sz="1100"/>
              <a:t>6” x 12”</a:t>
            </a:r>
            <a:endParaRPr sz="1100"/>
          </a:p>
          <a:p>
            <a:pPr indent="0" lvl="0" marL="0" rtl="0" algn="l">
              <a:spcBef>
                <a:spcPts val="0"/>
              </a:spcBef>
              <a:spcAft>
                <a:spcPts val="0"/>
              </a:spcAft>
              <a:buNone/>
            </a:pPr>
            <a:r>
              <a:t/>
            </a:r>
            <a:endParaRPr sz="1100"/>
          </a:p>
          <a:p>
            <a:pPr indent="0" lvl="0" marL="0" rtl="0" algn="l">
              <a:spcBef>
                <a:spcPts val="0"/>
              </a:spcBef>
              <a:spcAft>
                <a:spcPts val="0"/>
              </a:spcAft>
              <a:buClr>
                <a:schemeClr val="dk1"/>
              </a:buClr>
              <a:buSzPts val="1100"/>
              <a:buFont typeface="Arial"/>
              <a:buNone/>
            </a:pPr>
            <a:r>
              <a:rPr lang="en" sz="1100">
                <a:solidFill>
                  <a:schemeClr val="dk1"/>
                </a:solidFill>
              </a:rPr>
              <a:t>Each chapter is a new suitor/date to read about.</a:t>
            </a:r>
            <a:endParaRPr sz="1100"/>
          </a:p>
        </p:txBody>
      </p:sp>
      <p:pic>
        <p:nvPicPr>
          <p:cNvPr id="81" name="Google Shape;81;p16"/>
          <p:cNvPicPr preferRelativeResize="0"/>
          <p:nvPr/>
        </p:nvPicPr>
        <p:blipFill>
          <a:blip r:embed="rId4">
            <a:alphaModFix/>
          </a:blip>
          <a:stretch>
            <a:fillRect/>
          </a:stretch>
        </p:blipFill>
        <p:spPr>
          <a:xfrm>
            <a:off x="366625" y="918400"/>
            <a:ext cx="3188520" cy="31885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 1</a:t>
            </a:r>
            <a:endParaRPr sz="1800">
              <a:solidFill>
                <a:schemeClr val="dk2"/>
              </a:solidFill>
            </a:endParaRPr>
          </a:p>
        </p:txBody>
      </p:sp>
      <p:sp>
        <p:nvSpPr>
          <p:cNvPr id="87" name="Google Shape;87;p17"/>
          <p:cNvSpPr txBox="1"/>
          <p:nvPr/>
        </p:nvSpPr>
        <p:spPr>
          <a:xfrm>
            <a:off x="6969025" y="2571750"/>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Lothario Chapter</a:t>
            </a:r>
            <a:endParaRPr sz="1100"/>
          </a:p>
          <a:p>
            <a:pPr indent="0" lvl="0" marL="0" rtl="0" algn="l">
              <a:spcBef>
                <a:spcPts val="0"/>
              </a:spcBef>
              <a:spcAft>
                <a:spcPts val="0"/>
              </a:spcAft>
              <a:buNone/>
            </a:pPr>
            <a:r>
              <a:rPr lang="en" sz="1100"/>
              <a:t>Digital Print</a:t>
            </a:r>
            <a:endParaRPr sz="1100"/>
          </a:p>
          <a:p>
            <a:pPr indent="0" lvl="0" marL="0" rtl="0" algn="l">
              <a:spcBef>
                <a:spcPts val="0"/>
              </a:spcBef>
              <a:spcAft>
                <a:spcPts val="0"/>
              </a:spcAft>
              <a:buNone/>
            </a:pPr>
            <a:r>
              <a:rPr lang="en" sz="1100"/>
              <a:t>6” x 12”</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Retelling my dates or thoughts in full render art style to differentiate from real life.</a:t>
            </a:r>
            <a:endParaRPr sz="1100"/>
          </a:p>
        </p:txBody>
      </p:sp>
      <p:pic>
        <p:nvPicPr>
          <p:cNvPr id="88" name="Google Shape;88;p17"/>
          <p:cNvPicPr preferRelativeResize="0"/>
          <p:nvPr/>
        </p:nvPicPr>
        <p:blipFill>
          <a:blip r:embed="rId3">
            <a:alphaModFix/>
          </a:blip>
          <a:stretch>
            <a:fillRect/>
          </a:stretch>
        </p:blipFill>
        <p:spPr>
          <a:xfrm>
            <a:off x="366614" y="931636"/>
            <a:ext cx="6377076" cy="31885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8"/>
          <p:cNvPicPr preferRelativeResize="0"/>
          <p:nvPr/>
        </p:nvPicPr>
        <p:blipFill rotWithShape="1">
          <a:blip r:embed="rId3">
            <a:alphaModFix/>
          </a:blip>
          <a:srcRect b="0" l="0" r="0" t="0"/>
          <a:stretch/>
        </p:blipFill>
        <p:spPr>
          <a:xfrm>
            <a:off x="366630" y="931625"/>
            <a:ext cx="3188520" cy="3188520"/>
          </a:xfrm>
          <a:prstGeom prst="rect">
            <a:avLst/>
          </a:prstGeom>
          <a:noFill/>
          <a:ln>
            <a:noFill/>
          </a:ln>
        </p:spPr>
      </p:pic>
      <p:sp>
        <p:nvSpPr>
          <p:cNvPr id="94" name="Google Shape;94;p18"/>
          <p:cNvSpPr txBox="1"/>
          <p:nvPr/>
        </p:nvSpPr>
        <p:spPr>
          <a:xfrm>
            <a:off x="6969025" y="2571750"/>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Boy Next Door</a:t>
            </a:r>
            <a:r>
              <a:rPr lang="en" sz="1100"/>
              <a:t> Chapter</a:t>
            </a:r>
            <a:endParaRPr sz="1100"/>
          </a:p>
          <a:p>
            <a:pPr indent="0" lvl="0" marL="0" rtl="0" algn="l">
              <a:spcBef>
                <a:spcPts val="0"/>
              </a:spcBef>
              <a:spcAft>
                <a:spcPts val="0"/>
              </a:spcAft>
              <a:buNone/>
            </a:pPr>
            <a:r>
              <a:rPr lang="en" sz="1100"/>
              <a:t>Digital Print</a:t>
            </a:r>
            <a:endParaRPr sz="1100"/>
          </a:p>
          <a:p>
            <a:pPr indent="0" lvl="0" marL="0" rtl="0" algn="l">
              <a:spcBef>
                <a:spcPts val="0"/>
              </a:spcBef>
              <a:spcAft>
                <a:spcPts val="0"/>
              </a:spcAft>
              <a:buNone/>
            </a:pPr>
            <a:r>
              <a:rPr lang="en" sz="1100"/>
              <a:t>6” x 12”</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Introduction to another date using linear art to depict present time.</a:t>
            </a:r>
            <a:endParaRPr sz="1100"/>
          </a:p>
        </p:txBody>
      </p:sp>
      <p:pic>
        <p:nvPicPr>
          <p:cNvPr id="95" name="Google Shape;95;p18"/>
          <p:cNvPicPr preferRelativeResize="0"/>
          <p:nvPr/>
        </p:nvPicPr>
        <p:blipFill>
          <a:blip r:embed="rId4">
            <a:alphaModFix/>
          </a:blip>
          <a:stretch>
            <a:fillRect/>
          </a:stretch>
        </p:blipFill>
        <p:spPr>
          <a:xfrm>
            <a:off x="3555150" y="931625"/>
            <a:ext cx="3188520" cy="31885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 1</a:t>
            </a:r>
            <a:endParaRPr sz="1800">
              <a:solidFill>
                <a:schemeClr val="dk2"/>
              </a:solidFill>
            </a:endParaRPr>
          </a:p>
        </p:txBody>
      </p:sp>
      <p:sp>
        <p:nvSpPr>
          <p:cNvPr id="101" name="Google Shape;101;p19"/>
          <p:cNvSpPr txBox="1"/>
          <p:nvPr/>
        </p:nvSpPr>
        <p:spPr>
          <a:xfrm>
            <a:off x="6969025" y="2571750"/>
            <a:ext cx="1878900" cy="17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Boy Next Door</a:t>
            </a:r>
            <a:r>
              <a:rPr lang="en" sz="1100"/>
              <a:t> Chapter</a:t>
            </a:r>
            <a:endParaRPr sz="1100"/>
          </a:p>
          <a:p>
            <a:pPr indent="0" lvl="0" marL="0" rtl="0" algn="l">
              <a:spcBef>
                <a:spcPts val="0"/>
              </a:spcBef>
              <a:spcAft>
                <a:spcPts val="0"/>
              </a:spcAft>
              <a:buNone/>
            </a:pPr>
            <a:r>
              <a:rPr lang="en" sz="1100"/>
              <a:t>Digital Print</a:t>
            </a:r>
            <a:endParaRPr sz="1100"/>
          </a:p>
          <a:p>
            <a:pPr indent="0" lvl="0" marL="0" rtl="0" algn="l">
              <a:spcBef>
                <a:spcPts val="0"/>
              </a:spcBef>
              <a:spcAft>
                <a:spcPts val="0"/>
              </a:spcAft>
              <a:buNone/>
            </a:pPr>
            <a:r>
              <a:rPr lang="en" sz="1100"/>
              <a:t>6” x 12”</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 sz="1100"/>
              <a:t>Spread recounting my date in full render art style.</a:t>
            </a:r>
            <a:endParaRPr sz="1100"/>
          </a:p>
        </p:txBody>
      </p:sp>
      <p:pic>
        <p:nvPicPr>
          <p:cNvPr id="102" name="Google Shape;102;p19"/>
          <p:cNvPicPr preferRelativeResize="0"/>
          <p:nvPr/>
        </p:nvPicPr>
        <p:blipFill rotWithShape="1">
          <a:blip r:embed="rId3">
            <a:alphaModFix/>
          </a:blip>
          <a:srcRect b="0" l="0" r="0" t="0"/>
          <a:stretch/>
        </p:blipFill>
        <p:spPr>
          <a:xfrm>
            <a:off x="366614" y="931636"/>
            <a:ext cx="6377076" cy="31885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