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Brendan Leach"/>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11" Type="http://schemas.openxmlformats.org/officeDocument/2006/relationships/slide" Target="slides/slide5.xml"/><Relationship Id="rId10" Type="http://schemas.openxmlformats.org/officeDocument/2006/relationships/slide" Target="slides/slide4.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4-22T15:10:48.358">
    <p:pos x="6000" y="0"/>
    <p:text>Add a minimum of 3 images. You can add as many more as you like if you wish</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ce924a432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ce924a432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ce924a432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ce924a432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ce924a432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ce924a432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ce924a432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ce924a432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zysinger.com" TargetMode="Externa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4543525" y="1047625"/>
            <a:ext cx="33024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Izzy Singer</a:t>
            </a:r>
            <a:endParaRPr sz="2000">
              <a:solidFill>
                <a:schemeClr val="dk2"/>
              </a:solidFill>
            </a:endParaRPr>
          </a:p>
        </p:txBody>
      </p:sp>
      <p:sp>
        <p:nvSpPr>
          <p:cNvPr id="55" name="Google Shape;55;p13"/>
          <p:cNvSpPr txBox="1"/>
          <p:nvPr/>
        </p:nvSpPr>
        <p:spPr>
          <a:xfrm>
            <a:off x="4543525" y="1787800"/>
            <a:ext cx="3632700" cy="23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I am an illustrator/comic artist/animator born and raised in NYC. My comics and illustrations have been published in literary magazines since 2021. I work with traditional media (color pencils, inks, dip pens, and paints) and digitally. I have a background in animation and like to use movement and color in my illustrations. My comics largely center on fantasy, urban life, memoir, the </a:t>
            </a:r>
            <a:r>
              <a:rPr lang="en" sz="1100"/>
              <a:t>environment, disability, and horror.</a:t>
            </a:r>
            <a:r>
              <a:rPr lang="en" sz="1100"/>
              <a:t> </a:t>
            </a:r>
            <a:endParaRPr sz="1100"/>
          </a:p>
          <a:p>
            <a:pPr indent="0" lvl="0" marL="0" rtl="0" algn="l">
              <a:spcBef>
                <a:spcPts val="0"/>
              </a:spcBef>
              <a:spcAft>
                <a:spcPts val="0"/>
              </a:spcAft>
              <a:buNone/>
            </a:pPr>
            <a:r>
              <a:t/>
            </a:r>
            <a:endParaRPr sz="1100"/>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Web: </a:t>
            </a:r>
            <a:r>
              <a:rPr lang="en" sz="1100" u="sng">
                <a:solidFill>
                  <a:schemeClr val="hlink"/>
                </a:solidFill>
                <a:hlinkClick r:id="rId3"/>
              </a:rPr>
              <a:t>www.izzysinger.com</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IG: @izzybleep</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Email: artisticizzy@gmail.com</a:t>
            </a:r>
            <a:endParaRPr sz="1100"/>
          </a:p>
        </p:txBody>
      </p:sp>
      <p:pic>
        <p:nvPicPr>
          <p:cNvPr id="56" name="Google Shape;56;p13"/>
          <p:cNvPicPr preferRelativeResize="0"/>
          <p:nvPr/>
        </p:nvPicPr>
        <p:blipFill rotWithShape="1">
          <a:blip r:embed="rId4">
            <a:alphaModFix/>
          </a:blip>
          <a:srcRect b="7140" l="0" r="0" t="0"/>
          <a:stretch/>
        </p:blipFill>
        <p:spPr>
          <a:xfrm>
            <a:off x="1102638" y="350150"/>
            <a:ext cx="2702575" cy="4443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nvSpPr>
        <p:spPr>
          <a:xfrm>
            <a:off x="557975" y="1036250"/>
            <a:ext cx="4520700" cy="3397800"/>
          </a:xfrm>
          <a:prstGeom prst="rect">
            <a:avLst/>
          </a:prstGeom>
          <a:noFill/>
          <a:ln>
            <a:noFill/>
          </a:ln>
        </p:spPr>
        <p:txBody>
          <a:bodyPr anchorCtr="0" anchor="t" bIns="91425" lIns="91425" spcFirstLastPara="1" rIns="91425" wrap="square" tIns="91425">
            <a:spAutoFit/>
          </a:bodyPr>
          <a:lstStyle/>
          <a:p>
            <a:pPr indent="457200" lvl="0" marL="0" rtl="0" algn="l">
              <a:lnSpc>
                <a:spcPct val="115000"/>
              </a:lnSpc>
              <a:spcBef>
                <a:spcPts val="1200"/>
              </a:spcBef>
              <a:spcAft>
                <a:spcPts val="0"/>
              </a:spcAft>
              <a:buNone/>
            </a:pPr>
            <a:r>
              <a:rPr lang="en" sz="1100">
                <a:solidFill>
                  <a:schemeClr val="dk1"/>
                </a:solidFill>
                <a:latin typeface="Calibri"/>
                <a:ea typeface="Calibri"/>
                <a:cs typeface="Calibri"/>
                <a:sym typeface="Calibri"/>
              </a:rPr>
              <a:t>These three chapters of a follow a Hay Pixie who falls out of the sky…but before I continue what exactly </a:t>
            </a:r>
            <a:r>
              <a:rPr i="1" lang="en" sz="1100">
                <a:solidFill>
                  <a:schemeClr val="dk1"/>
                </a:solidFill>
                <a:latin typeface="Calibri"/>
                <a:ea typeface="Calibri"/>
                <a:cs typeface="Calibri"/>
                <a:sym typeface="Calibri"/>
              </a:rPr>
              <a:t>is</a:t>
            </a:r>
            <a:r>
              <a:rPr lang="en" sz="1100">
                <a:solidFill>
                  <a:schemeClr val="dk1"/>
                </a:solidFill>
                <a:latin typeface="Calibri"/>
                <a:ea typeface="Calibri"/>
                <a:cs typeface="Calibri"/>
                <a:sym typeface="Calibri"/>
              </a:rPr>
              <a:t> a Hay Pixie? Well, a hay pixie is a human-sized magical being who can grow plants in their hair, have the power to control wind currents and love mischief and storytelling. In the hay pixies’ case they grow the plants which make up hay which includes many kinds of grasses, clovers and legumes. They are nomadic and are known to help farmers who treat them kindly. In this story, however, it seems they are missing, all except for the pixie child in our story, who fell out of the sky.</a:t>
            </a:r>
            <a:endParaRPr sz="1100">
              <a:solidFill>
                <a:schemeClr val="dk1"/>
              </a:solidFill>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 sz="1100">
                <a:solidFill>
                  <a:schemeClr val="dk1"/>
                </a:solidFill>
                <a:latin typeface="Calibri"/>
                <a:ea typeface="Calibri"/>
                <a:cs typeface="Calibri"/>
                <a:sym typeface="Calibri"/>
              </a:rPr>
              <a:t>This is the first three chapters of a Fantasy/Adventure comic which seeks to introduce the reader on a journey into another world where pixies, knights and witches live in chaos. But it will not be as you might expect. The witch will be complicated and kind, the knight will be cursed and bratty, and the pixie will be a child like any other… with the ability to shift wind currents and grow grass, clovers and legumes (the plants that make up hay) out of her head. </a:t>
            </a:r>
            <a:r>
              <a:rPr b="1" lang="en" sz="1100">
                <a:solidFill>
                  <a:schemeClr val="dk1"/>
                </a:solidFill>
                <a:latin typeface="Calibri"/>
                <a:ea typeface="Calibri"/>
                <a:cs typeface="Calibri"/>
                <a:sym typeface="Calibri"/>
              </a:rPr>
              <a:t>It is not a fairy tale but a </a:t>
            </a:r>
            <a:r>
              <a:rPr b="1" i="1" lang="en" sz="1100">
                <a:solidFill>
                  <a:schemeClr val="dk1"/>
                </a:solidFill>
                <a:latin typeface="Calibri"/>
                <a:ea typeface="Calibri"/>
                <a:cs typeface="Calibri"/>
                <a:sym typeface="Calibri"/>
              </a:rPr>
              <a:t>pixie tale</a:t>
            </a:r>
            <a:r>
              <a:rPr b="1" lang="en" sz="1100">
                <a:solidFill>
                  <a:schemeClr val="dk1"/>
                </a:solidFill>
                <a:latin typeface="Calibri"/>
                <a:ea typeface="Calibri"/>
                <a:cs typeface="Calibri"/>
                <a:sym typeface="Calibri"/>
              </a:rPr>
              <a:t>. </a:t>
            </a:r>
            <a:endParaRPr b="1" sz="1100">
              <a:solidFill>
                <a:schemeClr val="dk1"/>
              </a:solidFill>
              <a:latin typeface="Calibri"/>
              <a:ea typeface="Calibri"/>
              <a:cs typeface="Calibri"/>
              <a:sym typeface="Calibri"/>
            </a:endParaRPr>
          </a:p>
          <a:p>
            <a:pPr indent="0" lvl="0" marL="0" rtl="0" algn="l">
              <a:spcBef>
                <a:spcPts val="0"/>
              </a:spcBef>
              <a:spcAft>
                <a:spcPts val="0"/>
              </a:spcAft>
              <a:buNone/>
            </a:pPr>
            <a:r>
              <a:t/>
            </a:r>
            <a:endParaRPr sz="1100">
              <a:solidFill>
                <a:schemeClr val="dk1"/>
              </a:solidFill>
            </a:endParaRPr>
          </a:p>
        </p:txBody>
      </p:sp>
      <p:sp>
        <p:nvSpPr>
          <p:cNvPr id="62" name="Google Shape;62;p14"/>
          <p:cNvSpPr txBox="1"/>
          <p:nvPr/>
        </p:nvSpPr>
        <p:spPr>
          <a:xfrm>
            <a:off x="557975" y="445850"/>
            <a:ext cx="33024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rPr>
              <a:t>When The Sun Shines</a:t>
            </a:r>
            <a:endParaRPr sz="2000">
              <a:solidFill>
                <a:schemeClr val="dk2"/>
              </a:solidFill>
            </a:endParaRPr>
          </a:p>
        </p:txBody>
      </p:sp>
      <p:pic>
        <p:nvPicPr>
          <p:cNvPr id="63" name="Google Shape;63;p14"/>
          <p:cNvPicPr preferRelativeResize="0"/>
          <p:nvPr/>
        </p:nvPicPr>
        <p:blipFill rotWithShape="1">
          <a:blip r:embed="rId3">
            <a:alphaModFix/>
          </a:blip>
          <a:srcRect b="2181" l="0" r="0" t="41594"/>
          <a:stretch/>
        </p:blipFill>
        <p:spPr>
          <a:xfrm>
            <a:off x="5202525" y="926750"/>
            <a:ext cx="3941471" cy="33978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nvSpPr>
        <p:spPr>
          <a:xfrm>
            <a:off x="6969025" y="2983475"/>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Page One</a:t>
            </a:r>
            <a:endParaRPr sz="1100"/>
          </a:p>
          <a:p>
            <a:pPr indent="0" lvl="0" marL="0" rtl="0" algn="l">
              <a:spcBef>
                <a:spcPts val="0"/>
              </a:spcBef>
              <a:spcAft>
                <a:spcPts val="0"/>
              </a:spcAft>
              <a:buNone/>
            </a:pPr>
            <a:r>
              <a:rPr lang="en" sz="1100"/>
              <a:t>Digital</a:t>
            </a:r>
            <a:endParaRPr sz="1100"/>
          </a:p>
          <a:p>
            <a:pPr indent="0" lvl="0" marL="0" rtl="0" algn="l">
              <a:spcBef>
                <a:spcPts val="0"/>
              </a:spcBef>
              <a:spcAft>
                <a:spcPts val="0"/>
              </a:spcAft>
              <a:buNone/>
            </a:pPr>
            <a:r>
              <a:rPr lang="en" sz="1100"/>
              <a:t>7.5x11.5</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pic>
        <p:nvPicPr>
          <p:cNvPr id="69" name="Google Shape;69;p15"/>
          <p:cNvPicPr preferRelativeResize="0"/>
          <p:nvPr/>
        </p:nvPicPr>
        <p:blipFill>
          <a:blip r:embed="rId3">
            <a:alphaModFix/>
          </a:blip>
          <a:stretch>
            <a:fillRect/>
          </a:stretch>
        </p:blipFill>
        <p:spPr>
          <a:xfrm>
            <a:off x="2097050" y="391950"/>
            <a:ext cx="2843196" cy="43596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nvSpPr>
        <p:spPr>
          <a:xfrm>
            <a:off x="6969025" y="2983475"/>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Page Two</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Digital</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7.5x11.5</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pic>
        <p:nvPicPr>
          <p:cNvPr id="75" name="Google Shape;75;p16"/>
          <p:cNvPicPr preferRelativeResize="0"/>
          <p:nvPr/>
        </p:nvPicPr>
        <p:blipFill>
          <a:blip r:embed="rId3">
            <a:alphaModFix/>
          </a:blip>
          <a:stretch>
            <a:fillRect/>
          </a:stretch>
        </p:blipFill>
        <p:spPr>
          <a:xfrm>
            <a:off x="2097030" y="391950"/>
            <a:ext cx="2843241" cy="43596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nvSpPr>
        <p:spPr>
          <a:xfrm>
            <a:off x="6969025" y="2983475"/>
            <a:ext cx="1878900" cy="17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chemeClr val="dk1"/>
                </a:solidFill>
              </a:rPr>
              <a:t>Page Three</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Digital</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7.5x11.5</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t/>
            </a:r>
            <a:endParaRPr sz="1100"/>
          </a:p>
        </p:txBody>
      </p:sp>
      <p:pic>
        <p:nvPicPr>
          <p:cNvPr id="81" name="Google Shape;81;p17"/>
          <p:cNvPicPr preferRelativeResize="0"/>
          <p:nvPr/>
        </p:nvPicPr>
        <p:blipFill>
          <a:blip r:embed="rId4">
            <a:alphaModFix/>
          </a:blip>
          <a:stretch>
            <a:fillRect/>
          </a:stretch>
        </p:blipFill>
        <p:spPr>
          <a:xfrm>
            <a:off x="2097050" y="391950"/>
            <a:ext cx="2843196" cy="43596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